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7" r:id="rId1"/>
  </p:sldMasterIdLst>
  <p:notesMasterIdLst>
    <p:notesMasterId r:id="rId23"/>
  </p:notesMasterIdLst>
  <p:sldIdLst>
    <p:sldId id="256" r:id="rId2"/>
    <p:sldId id="257" r:id="rId3"/>
    <p:sldId id="258" r:id="rId4"/>
    <p:sldId id="264" r:id="rId5"/>
    <p:sldId id="261" r:id="rId6"/>
    <p:sldId id="259" r:id="rId7"/>
    <p:sldId id="260" r:id="rId8"/>
    <p:sldId id="262" r:id="rId9"/>
    <p:sldId id="263"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4660"/>
  </p:normalViewPr>
  <p:slideViewPr>
    <p:cSldViewPr>
      <p:cViewPr>
        <p:scale>
          <a:sx n="76" d="100"/>
          <a:sy n="76" d="100"/>
        </p:scale>
        <p:origin x="-93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022E48-C96C-489A-BDFB-A4B174432582}" type="datetimeFigureOut">
              <a:rPr lang="es-MX" smtClean="0"/>
              <a:pPr/>
              <a:t>16/02/2014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FCEE23-4468-45AC-A544-C75B9316E824}" type="slidenum">
              <a:rPr lang="es-MX" smtClean="0"/>
              <a:pPr/>
              <a:t>‹Nº›</a:t>
            </a:fld>
            <a:endParaRPr lang="es-MX"/>
          </a:p>
        </p:txBody>
      </p:sp>
    </p:spTree>
    <p:extLst>
      <p:ext uri="{BB962C8B-B14F-4D97-AF65-F5344CB8AC3E}">
        <p14:creationId xmlns:p14="http://schemas.microsoft.com/office/powerpoint/2010/main" val="2800484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BCFCEE23-4468-45AC-A544-C75B9316E824}" type="slidenum">
              <a:rPr lang="es-MX" smtClean="0"/>
              <a:pPr/>
              <a:t>2</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60316B02-9E66-4BA3-9837-45B17A15D5C5}" type="datetimeFigureOut">
              <a:rPr lang="es-MX" smtClean="0"/>
              <a:pPr/>
              <a:t>16/02/2014</a:t>
            </a:fld>
            <a:endParaRPr lang="es-MX"/>
          </a:p>
        </p:txBody>
      </p:sp>
      <p:sp>
        <p:nvSpPr>
          <p:cNvPr id="19" name="18 Marcador de pie de página"/>
          <p:cNvSpPr>
            <a:spLocks noGrp="1"/>
          </p:cNvSpPr>
          <p:nvPr>
            <p:ph type="ftr" sz="quarter" idx="11"/>
          </p:nvPr>
        </p:nvSpPr>
        <p:spPr/>
        <p:txBody>
          <a:bodyPr/>
          <a:lstStyle/>
          <a:p>
            <a:endParaRPr lang="es-MX"/>
          </a:p>
        </p:txBody>
      </p:sp>
      <p:sp>
        <p:nvSpPr>
          <p:cNvPr id="27" name="26 Marcador de número de diapositiva"/>
          <p:cNvSpPr>
            <a:spLocks noGrp="1"/>
          </p:cNvSpPr>
          <p:nvPr>
            <p:ph type="sldNum" sz="quarter" idx="12"/>
          </p:nvPr>
        </p:nvSpPr>
        <p:spPr/>
        <p:txBody>
          <a:bodyPr/>
          <a:lstStyle/>
          <a:p>
            <a:fld id="{89345F3E-78BB-48DC-8F83-975E2CE25EF0}"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0316B02-9E66-4BA3-9837-45B17A15D5C5}" type="datetimeFigureOut">
              <a:rPr lang="es-MX" smtClean="0"/>
              <a:pPr/>
              <a:t>16/02/2014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9345F3E-78BB-48DC-8F83-975E2CE25EF0}"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0316B02-9E66-4BA3-9837-45B17A15D5C5}" type="datetimeFigureOut">
              <a:rPr lang="es-MX" smtClean="0"/>
              <a:pPr/>
              <a:t>16/02/2014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9345F3E-78BB-48DC-8F83-975E2CE25EF0}"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0316B02-9E66-4BA3-9837-45B17A15D5C5}" type="datetimeFigureOut">
              <a:rPr lang="es-MX" smtClean="0"/>
              <a:pPr/>
              <a:t>16/02/2014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9345F3E-78BB-48DC-8F83-975E2CE25EF0}"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60316B02-9E66-4BA3-9837-45B17A15D5C5}" type="datetimeFigureOut">
              <a:rPr lang="es-MX" smtClean="0"/>
              <a:pPr/>
              <a:t>16/02/2014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9345F3E-78BB-48DC-8F83-975E2CE25EF0}"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0316B02-9E66-4BA3-9837-45B17A15D5C5}" type="datetimeFigureOut">
              <a:rPr lang="es-MX" smtClean="0"/>
              <a:pPr/>
              <a:t>16/02/2014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9345F3E-78BB-48DC-8F83-975E2CE25EF0}"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60316B02-9E66-4BA3-9837-45B17A15D5C5}" type="datetimeFigureOut">
              <a:rPr lang="es-MX" smtClean="0"/>
              <a:pPr/>
              <a:t>16/02/2014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9345F3E-78BB-48DC-8F83-975E2CE25EF0}"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0316B02-9E66-4BA3-9837-45B17A15D5C5}" type="datetimeFigureOut">
              <a:rPr lang="es-MX" smtClean="0"/>
              <a:pPr/>
              <a:t>16/02/2014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9345F3E-78BB-48DC-8F83-975E2CE25EF0}"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0316B02-9E66-4BA3-9837-45B17A15D5C5}" type="datetimeFigureOut">
              <a:rPr lang="es-MX" smtClean="0"/>
              <a:pPr/>
              <a:t>16/02/2014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9345F3E-78BB-48DC-8F83-975E2CE25EF0}"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0316B02-9E66-4BA3-9837-45B17A15D5C5}" type="datetimeFigureOut">
              <a:rPr lang="es-MX" smtClean="0"/>
              <a:pPr/>
              <a:t>16/02/2014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9345F3E-78BB-48DC-8F83-975E2CE25EF0}"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60316B02-9E66-4BA3-9837-45B17A15D5C5}" type="datetimeFigureOut">
              <a:rPr lang="es-MX" smtClean="0"/>
              <a:pPr/>
              <a:t>16/02/2014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077200" y="6356350"/>
            <a:ext cx="609600" cy="365125"/>
          </a:xfrm>
        </p:spPr>
        <p:txBody>
          <a:bodyPr/>
          <a:lstStyle/>
          <a:p>
            <a:fld id="{89345F3E-78BB-48DC-8F83-975E2CE25EF0}" type="slidenum">
              <a:rPr lang="es-MX" smtClean="0"/>
              <a:pPr/>
              <a:t>‹Nº›</a:t>
            </a:fld>
            <a:endParaRPr lang="es-MX"/>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0316B02-9E66-4BA3-9837-45B17A15D5C5}" type="datetimeFigureOut">
              <a:rPr lang="es-MX" smtClean="0"/>
              <a:pPr/>
              <a:t>16/02/2014</a:t>
            </a:fld>
            <a:endParaRPr lang="es-MX"/>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9345F3E-78BB-48DC-8F83-975E2CE25EF0}" type="slidenum">
              <a:rPr lang="es-MX" smtClean="0"/>
              <a:pPr/>
              <a:t>‹Nº›</a:t>
            </a:fld>
            <a:endParaRPr lang="es-MX"/>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6" Type="http://schemas.openxmlformats.org/officeDocument/2006/relationships/image" Target="../media/image36.gif"/><Relationship Id="rId5" Type="http://schemas.openxmlformats.org/officeDocument/2006/relationships/image" Target="../media/image35.jpe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664" y="1052736"/>
            <a:ext cx="5832648" cy="4893647"/>
          </a:xfrm>
          <a:prstGeom prst="rect">
            <a:avLst/>
          </a:prstGeom>
          <a:noFill/>
        </p:spPr>
        <p:txBody>
          <a:bodyPr wrap="square" rtlCol="0">
            <a:spAutoFit/>
          </a:bodyPr>
          <a:lstStyle/>
          <a:p>
            <a:pPr algn="ctr"/>
            <a:r>
              <a:rPr lang="es-MX" sz="4400" b="1" dirty="0" smtClean="0">
                <a:latin typeface="Calibri" pitchFamily="34" charset="0"/>
                <a:cs typeface="Calibri" pitchFamily="34" charset="0"/>
              </a:rPr>
              <a:t>UNA TEORÍA DE LA MOTIVACIÓN HUMANA</a:t>
            </a:r>
          </a:p>
          <a:p>
            <a:pPr algn="ctr"/>
            <a:endParaRPr lang="es-MX" sz="4800" b="1" dirty="0">
              <a:latin typeface="Calibri" pitchFamily="34" charset="0"/>
              <a:cs typeface="Calibri" pitchFamily="34" charset="0"/>
            </a:endParaRPr>
          </a:p>
          <a:p>
            <a:pPr algn="ctr"/>
            <a:endParaRPr lang="es-MX" sz="4800" b="1" dirty="0" smtClean="0">
              <a:latin typeface="Calibri" pitchFamily="34" charset="0"/>
              <a:cs typeface="Calibri" pitchFamily="34" charset="0"/>
            </a:endParaRPr>
          </a:p>
          <a:p>
            <a:pPr algn="ctr"/>
            <a:endParaRPr lang="es-MX" sz="4800" b="1" dirty="0" smtClean="0">
              <a:latin typeface="Calibri" pitchFamily="34" charset="0"/>
              <a:cs typeface="Calibri" pitchFamily="34" charset="0"/>
            </a:endParaRPr>
          </a:p>
          <a:p>
            <a:pPr algn="ctr"/>
            <a:endParaRPr lang="es-MX" sz="4800" b="1" dirty="0" smtClean="0">
              <a:latin typeface="Calibri" pitchFamily="34" charset="0"/>
              <a:cs typeface="Calibri" pitchFamily="34" charset="0"/>
            </a:endParaRPr>
          </a:p>
          <a:p>
            <a:pPr algn="ctr"/>
            <a:r>
              <a:rPr lang="es-MX" sz="3200" b="1" dirty="0" smtClean="0">
                <a:latin typeface="Calibri" pitchFamily="34" charset="0"/>
                <a:cs typeface="Calibri" pitchFamily="34" charset="0"/>
              </a:rPr>
              <a:t>Abraham Harold Maslow</a:t>
            </a:r>
            <a:endParaRPr lang="es-MX" sz="3200" b="1" dirty="0">
              <a:latin typeface="Calibri" pitchFamily="34" charset="0"/>
              <a:cs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2492896"/>
            <a:ext cx="230425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683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91339" y="836712"/>
            <a:ext cx="8952661" cy="1569660"/>
          </a:xfrm>
          <a:prstGeom prst="rect">
            <a:avLst/>
          </a:prstGeom>
          <a:noFill/>
        </p:spPr>
        <p:txBody>
          <a:bodyPr wrap="square" lIns="91440" tIns="45720" rIns="91440" bIns="45720">
            <a:spAutoFit/>
          </a:bodyPr>
          <a:lstStyle/>
          <a:p>
            <a:pPr algn="ctr"/>
            <a:r>
              <a:rPr lang="es-E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NECESIDAD DE SEGURIDAD</a:t>
            </a:r>
            <a:endParaRPr lang="es-E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CuadroTexto"/>
          <p:cNvSpPr txBox="1"/>
          <p:nvPr/>
        </p:nvSpPr>
        <p:spPr>
          <a:xfrm>
            <a:off x="1403648" y="1916833"/>
            <a:ext cx="6192688" cy="1600438"/>
          </a:xfrm>
          <a:prstGeom prst="rect">
            <a:avLst/>
          </a:prstGeom>
          <a:noFill/>
        </p:spPr>
        <p:txBody>
          <a:bodyPr wrap="square" rtlCol="0">
            <a:spAutoFit/>
          </a:bodyPr>
          <a:lstStyle/>
          <a:p>
            <a:pPr algn="just">
              <a:buFont typeface="Wingdings" pitchFamily="2" charset="2"/>
              <a:buChar char="v"/>
            </a:pPr>
            <a:r>
              <a:rPr lang="es-MX" sz="2000" dirty="0" smtClean="0"/>
              <a:t> Si las necesidades fisiológicas quedan relativamente satisfechas entonces surge un nuevo conjunto de necesidades a las que podremos catalogar como necesidades de seguridad.</a:t>
            </a:r>
          </a:p>
          <a:p>
            <a:endParaRPr lang="es-MX" dirty="0"/>
          </a:p>
        </p:txBody>
      </p:sp>
      <p:pic>
        <p:nvPicPr>
          <p:cNvPr id="13316" name="Picture 4" descr="http://images03.olx.com.pe/ui/2/67/78/30425978_1.jpg"/>
          <p:cNvPicPr>
            <a:picLocks noChangeAspect="1" noChangeArrowheads="1"/>
          </p:cNvPicPr>
          <p:nvPr/>
        </p:nvPicPr>
        <p:blipFill>
          <a:blip r:embed="rId2" cstate="print"/>
          <a:srcRect/>
          <a:stretch>
            <a:fillRect/>
          </a:stretch>
        </p:blipFill>
        <p:spPr bwMode="auto">
          <a:xfrm>
            <a:off x="2267744" y="3284984"/>
            <a:ext cx="4104456" cy="285938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664" y="2996952"/>
            <a:ext cx="6264696" cy="1477328"/>
          </a:xfrm>
          <a:prstGeom prst="rect">
            <a:avLst/>
          </a:prstGeom>
          <a:noFill/>
        </p:spPr>
        <p:txBody>
          <a:bodyPr wrap="square" rtlCol="0">
            <a:spAutoFit/>
          </a:bodyPr>
          <a:lstStyle/>
          <a:p>
            <a:pPr>
              <a:buFont typeface="Wingdings" pitchFamily="2" charset="2"/>
              <a:buChar char="v"/>
            </a:pPr>
            <a:endPar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Wingdings" pitchFamily="2" charset="2"/>
              <a:buChar char="v"/>
            </a:pPr>
            <a:endPar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Wingdings" pitchFamily="2" charset="2"/>
              <a:buChar char="v"/>
            </a:pPr>
            <a:endPar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Wingdings" pitchFamily="2" charset="2"/>
              <a:buChar char="v"/>
            </a:pPr>
            <a:endPar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Wingdings" pitchFamily="2" charset="2"/>
              <a:buChar char="v"/>
            </a:pPr>
            <a:endParaRPr lang="es-MX"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Rectángulo"/>
          <p:cNvSpPr/>
          <p:nvPr/>
        </p:nvSpPr>
        <p:spPr>
          <a:xfrm>
            <a:off x="-828600" y="764704"/>
            <a:ext cx="10657183" cy="523220"/>
          </a:xfrm>
          <a:prstGeom prst="rect">
            <a:avLst/>
          </a:prstGeom>
          <a:noFill/>
        </p:spPr>
        <p:txBody>
          <a:bodyPr wrap="square" lIns="91440" tIns="45720" rIns="91440" bIns="45720">
            <a:spAutoFit/>
          </a:bodyPr>
          <a:lstStyle/>
          <a:p>
            <a:pPr algn="ctr"/>
            <a:r>
              <a:rPr lang="es-E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NECESIDAD DE SEGURIDAD EN NIÑOS</a:t>
            </a:r>
            <a:endParaRPr lang="es-E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CuadroTexto"/>
          <p:cNvSpPr txBox="1"/>
          <p:nvPr/>
        </p:nvSpPr>
        <p:spPr>
          <a:xfrm>
            <a:off x="1043608" y="1484784"/>
            <a:ext cx="7128792" cy="2585323"/>
          </a:xfrm>
          <a:prstGeom prst="rect">
            <a:avLst/>
          </a:prstGeom>
          <a:noFill/>
        </p:spPr>
        <p:txBody>
          <a:bodyPr wrap="square" rtlCol="0">
            <a:spAutoFit/>
          </a:bodyPr>
          <a:lstStyle/>
          <a:p>
            <a:pPr>
              <a:buFont typeface="Wingdings" pitchFamily="2" charset="2"/>
              <a:buChar char="v"/>
            </a:pPr>
            <a:r>
              <a:rPr lang="es-MX" dirty="0" smtClean="0"/>
              <a:t> La razón de la apariencia mas clara de la reacción de amenaza en niños es por que no inhiben esta reacción, mientras que a los adultos se les ha enseñado a inhibirla a toda costa.</a:t>
            </a:r>
          </a:p>
          <a:p>
            <a:pPr>
              <a:buFont typeface="Wingdings" pitchFamily="2" charset="2"/>
              <a:buChar char="v"/>
            </a:pPr>
            <a:endParaRPr lang="es-MX" dirty="0" smtClean="0"/>
          </a:p>
          <a:p>
            <a:pPr>
              <a:buFont typeface="Wingdings" pitchFamily="2" charset="2"/>
              <a:buChar char="v"/>
            </a:pPr>
            <a:r>
              <a:rPr lang="es-MX" dirty="0" smtClean="0"/>
              <a:t>Aun que los adultos sintieran amenazada su seguridad no podríamos notarlo pero en los niños reaccionarían de manera total si se sintieran en peligro.</a:t>
            </a:r>
          </a:p>
          <a:p>
            <a:pPr>
              <a:buFont typeface="Wingdings" pitchFamily="2" charset="2"/>
              <a:buChar char="v"/>
            </a:pPr>
            <a:endParaRPr lang="es-MX" dirty="0" smtClean="0"/>
          </a:p>
          <a:p>
            <a:pPr>
              <a:buFont typeface="Wingdings" pitchFamily="2" charset="2"/>
              <a:buChar char="v"/>
            </a:pPr>
            <a:endParaRPr lang="es-MX" dirty="0"/>
          </a:p>
        </p:txBody>
      </p:sp>
      <p:pic>
        <p:nvPicPr>
          <p:cNvPr id="2050" name="Picture 2" descr="http://2.bp.blogspot.com/_N2uzSteB6Bo/SqbMiogvj2I/AAAAAAAAABg/Vi7hlyJfdBI/s400/Foto+montaje.jpg"/>
          <p:cNvPicPr>
            <a:picLocks noChangeAspect="1" noChangeArrowheads="1"/>
          </p:cNvPicPr>
          <p:nvPr/>
        </p:nvPicPr>
        <p:blipFill>
          <a:blip r:embed="rId2" cstate="print"/>
          <a:srcRect/>
          <a:stretch>
            <a:fillRect/>
          </a:stretch>
        </p:blipFill>
        <p:spPr bwMode="auto">
          <a:xfrm>
            <a:off x="899592" y="3645024"/>
            <a:ext cx="3168352" cy="2376264"/>
          </a:xfrm>
          <a:prstGeom prst="rect">
            <a:avLst/>
          </a:prstGeom>
          <a:noFill/>
        </p:spPr>
      </p:pic>
      <p:pic>
        <p:nvPicPr>
          <p:cNvPr id="2052" name="Picture 4" descr="http://blogs.diariovasco.com/media/Toiasustao.jpg"/>
          <p:cNvPicPr>
            <a:picLocks noChangeAspect="1" noChangeArrowheads="1"/>
          </p:cNvPicPr>
          <p:nvPr/>
        </p:nvPicPr>
        <p:blipFill>
          <a:blip r:embed="rId3" cstate="print"/>
          <a:srcRect/>
          <a:stretch>
            <a:fillRect/>
          </a:stretch>
        </p:blipFill>
        <p:spPr bwMode="auto">
          <a:xfrm>
            <a:off x="4716016" y="3573016"/>
            <a:ext cx="3248928" cy="236630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59632" y="764704"/>
            <a:ext cx="6912768" cy="2585323"/>
          </a:xfrm>
          <a:prstGeom prst="rect">
            <a:avLst/>
          </a:prstGeom>
          <a:noFill/>
        </p:spPr>
        <p:txBody>
          <a:bodyPr wrap="square" rtlCol="0">
            <a:spAutoFit/>
          </a:bodyPr>
          <a:lstStyle/>
          <a:p>
            <a:pPr>
              <a:buFont typeface="Wingdings" pitchFamily="2" charset="2"/>
              <a:buChar char="v"/>
            </a:pPr>
            <a:r>
              <a:rPr lang="es-MX" dirty="0" smtClean="0"/>
              <a:t> Así como un hombre saciado ya no siente hambre, un hombre seguro ya no siente peligro.</a:t>
            </a:r>
          </a:p>
          <a:p>
            <a:pPr>
              <a:buFont typeface="Wingdings" pitchFamily="2" charset="2"/>
              <a:buChar char="v"/>
            </a:pPr>
            <a:endParaRPr lang="es-MX" dirty="0" smtClean="0"/>
          </a:p>
          <a:p>
            <a:pPr>
              <a:buFont typeface="Wingdings" pitchFamily="2" charset="2"/>
              <a:buChar char="v"/>
            </a:pPr>
            <a:r>
              <a:rPr lang="es-MX" dirty="0" smtClean="0"/>
              <a:t>Podemos percibir las expresiones de necesidades de seguridad en fenómenos como, la preferencia por un empleo que ofrezca estabilidad y protección, el deseo de contar con una cuenta de ahorros y seguros de varios tipos (medico, dental, de desempleo, de incapacidad o vejez).</a:t>
            </a:r>
          </a:p>
          <a:p>
            <a:endParaRPr lang="es-MX" dirty="0" smtClean="0"/>
          </a:p>
          <a:p>
            <a:pPr>
              <a:buFont typeface="Wingdings" pitchFamily="2" charset="2"/>
              <a:buChar char="v"/>
            </a:pPr>
            <a:endParaRPr lang="es-MX" dirty="0"/>
          </a:p>
        </p:txBody>
      </p:sp>
      <p:pic>
        <p:nvPicPr>
          <p:cNvPr id="26626" name="Picture 2" descr="http://www.fedcam.com/eniusimg/enius101/2008/01/adjuntos_fichero_53609_18f6a6481d0a68ce.jpg"/>
          <p:cNvPicPr>
            <a:picLocks noChangeAspect="1" noChangeArrowheads="1"/>
          </p:cNvPicPr>
          <p:nvPr/>
        </p:nvPicPr>
        <p:blipFill>
          <a:blip r:embed="rId2" cstate="print"/>
          <a:srcRect/>
          <a:stretch>
            <a:fillRect/>
          </a:stretch>
        </p:blipFill>
        <p:spPr bwMode="auto">
          <a:xfrm>
            <a:off x="3563888" y="4581128"/>
            <a:ext cx="2016224" cy="1895252"/>
          </a:xfrm>
          <a:prstGeom prst="rect">
            <a:avLst/>
          </a:prstGeom>
          <a:noFill/>
        </p:spPr>
      </p:pic>
      <p:pic>
        <p:nvPicPr>
          <p:cNvPr id="26628" name="Picture 4" descr="http://www.seguros-seguros.com/images/principalseguro.jpg"/>
          <p:cNvPicPr>
            <a:picLocks noChangeAspect="1" noChangeArrowheads="1"/>
          </p:cNvPicPr>
          <p:nvPr/>
        </p:nvPicPr>
        <p:blipFill>
          <a:blip r:embed="rId3" cstate="print"/>
          <a:srcRect/>
          <a:stretch>
            <a:fillRect/>
          </a:stretch>
        </p:blipFill>
        <p:spPr bwMode="auto">
          <a:xfrm>
            <a:off x="5796136" y="3212976"/>
            <a:ext cx="2880320" cy="1630369"/>
          </a:xfrm>
          <a:prstGeom prst="rect">
            <a:avLst/>
          </a:prstGeom>
          <a:noFill/>
        </p:spPr>
      </p:pic>
      <p:pic>
        <p:nvPicPr>
          <p:cNvPr id="26630" name="Picture 6" descr="http://www.redamarilla.info/wp-content/uploads/2010/12/porque-las-familias-no-deberian-estar-sin-seguros-de-vida-300x200.jpg"/>
          <p:cNvPicPr>
            <a:picLocks noChangeAspect="1" noChangeArrowheads="1"/>
          </p:cNvPicPr>
          <p:nvPr/>
        </p:nvPicPr>
        <p:blipFill>
          <a:blip r:embed="rId4" cstate="print"/>
          <a:srcRect/>
          <a:stretch>
            <a:fillRect/>
          </a:stretch>
        </p:blipFill>
        <p:spPr bwMode="auto">
          <a:xfrm>
            <a:off x="539552" y="3284984"/>
            <a:ext cx="2736304" cy="182420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75656" y="692696"/>
            <a:ext cx="6408712" cy="1754326"/>
          </a:xfrm>
          <a:prstGeom prst="rect">
            <a:avLst/>
          </a:prstGeom>
          <a:noFill/>
        </p:spPr>
        <p:txBody>
          <a:bodyPr wrap="square" rtlCol="0">
            <a:spAutoFit/>
          </a:bodyPr>
          <a:lstStyle/>
          <a:p>
            <a:pPr>
              <a:buFont typeface="Wingdings" pitchFamily="2" charset="2"/>
              <a:buChar char="v"/>
            </a:pPr>
            <a:r>
              <a:rPr lang="es-MX" dirty="0" smtClean="0"/>
              <a:t> Las necesidades de seguridad aparecen como movilizador activo y dominante de los recursos tan solo en casos de urgencia como guerra, enfermedad, catástrofes naturales, neurosis etc..</a:t>
            </a:r>
          </a:p>
          <a:p>
            <a:pPr>
              <a:buFont typeface="Wingdings" pitchFamily="2" charset="2"/>
              <a:buChar char="v"/>
            </a:pPr>
            <a:endParaRPr lang="es-MX" dirty="0" smtClean="0"/>
          </a:p>
          <a:p>
            <a:endParaRPr lang="es-MX" dirty="0" smtClean="0"/>
          </a:p>
          <a:p>
            <a:pPr>
              <a:buFont typeface="Wingdings" pitchFamily="2" charset="2"/>
              <a:buChar char="v"/>
            </a:pPr>
            <a:endParaRPr lang="es-MX" dirty="0"/>
          </a:p>
        </p:txBody>
      </p:sp>
      <p:pic>
        <p:nvPicPr>
          <p:cNvPr id="27650" name="Picture 2" descr="http://www.cursoseducacion.com/wp-content/uploads/catastrofes.jpg"/>
          <p:cNvPicPr>
            <a:picLocks noChangeAspect="1" noChangeArrowheads="1"/>
          </p:cNvPicPr>
          <p:nvPr/>
        </p:nvPicPr>
        <p:blipFill>
          <a:blip r:embed="rId2" cstate="print"/>
          <a:srcRect/>
          <a:stretch>
            <a:fillRect/>
          </a:stretch>
        </p:blipFill>
        <p:spPr bwMode="auto">
          <a:xfrm>
            <a:off x="1043608" y="1988840"/>
            <a:ext cx="2664296" cy="1998222"/>
          </a:xfrm>
          <a:prstGeom prst="rect">
            <a:avLst/>
          </a:prstGeom>
          <a:noFill/>
        </p:spPr>
      </p:pic>
      <p:pic>
        <p:nvPicPr>
          <p:cNvPr id="27652" name="Picture 4" descr="http://historiamundo.com/wp-content/uploads/2010/10/Malvinas-soldados.jpg"/>
          <p:cNvPicPr>
            <a:picLocks noChangeAspect="1" noChangeArrowheads="1"/>
          </p:cNvPicPr>
          <p:nvPr/>
        </p:nvPicPr>
        <p:blipFill>
          <a:blip r:embed="rId3" cstate="print"/>
          <a:srcRect/>
          <a:stretch>
            <a:fillRect/>
          </a:stretch>
        </p:blipFill>
        <p:spPr bwMode="auto">
          <a:xfrm>
            <a:off x="4572000" y="1936900"/>
            <a:ext cx="3096344" cy="2030389"/>
          </a:xfrm>
          <a:prstGeom prst="rect">
            <a:avLst/>
          </a:prstGeom>
          <a:noFill/>
        </p:spPr>
      </p:pic>
      <p:pic>
        <p:nvPicPr>
          <p:cNvPr id="27654" name="Picture 6" descr="http://www.midieta.com/uploadedImages/Mitos_y_Verdades/Las_enfermedades/Deteccion-de-las-enfermedad.jpg"/>
          <p:cNvPicPr>
            <a:picLocks noChangeAspect="1" noChangeArrowheads="1"/>
          </p:cNvPicPr>
          <p:nvPr/>
        </p:nvPicPr>
        <p:blipFill>
          <a:blip r:embed="rId4" cstate="print"/>
          <a:srcRect/>
          <a:stretch>
            <a:fillRect/>
          </a:stretch>
        </p:blipFill>
        <p:spPr bwMode="auto">
          <a:xfrm>
            <a:off x="2915816" y="4149080"/>
            <a:ext cx="3240360" cy="201243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03648" y="908720"/>
            <a:ext cx="6408712" cy="2308324"/>
          </a:xfrm>
          <a:prstGeom prst="rect">
            <a:avLst/>
          </a:prstGeom>
          <a:noFill/>
        </p:spPr>
        <p:txBody>
          <a:bodyPr wrap="square" rtlCol="0">
            <a:spAutoFit/>
          </a:bodyPr>
          <a:lstStyle/>
          <a:p>
            <a:pPr>
              <a:buFont typeface="Wingdings" pitchFamily="2" charset="2"/>
              <a:buChar char="v"/>
            </a:pPr>
            <a:r>
              <a:rPr lang="es-MX" dirty="0" smtClean="0"/>
              <a:t> El individuo neurótico es una persona adulta que ha conservado sus actitudes infantiles , y se comporta como si siempre tuviese miedo de recibir nalgadas o la desaprobación de su madre o que alguien le quite el alimento.</a:t>
            </a:r>
          </a:p>
          <a:p>
            <a:pPr>
              <a:buFont typeface="Wingdings" pitchFamily="2" charset="2"/>
              <a:buChar char="v"/>
            </a:pPr>
            <a:endParaRPr lang="es-MX" dirty="0" smtClean="0"/>
          </a:p>
          <a:p>
            <a:pPr>
              <a:buFont typeface="Wingdings" pitchFamily="2" charset="2"/>
              <a:buChar char="v"/>
            </a:pPr>
            <a:r>
              <a:rPr lang="es-MX" dirty="0" smtClean="0"/>
              <a:t>La neurosis obsesivo compulsiva intenta frenéticamente ordenar y estabilizar el mundo de modo que nunca surjan peligros incontrolables, inesperados o desconocidos.</a:t>
            </a:r>
          </a:p>
        </p:txBody>
      </p:sp>
      <p:pic>
        <p:nvPicPr>
          <p:cNvPr id="28674" name="Picture 2" descr="http://4.bp.blogspot.com/-MDMS9ktOnB8/TWPLf_Yt3JI/AAAAAAAAAv4/Rn8d-DSAZwg/s1600/Trastornos+Neuroticos.jpg"/>
          <p:cNvPicPr>
            <a:picLocks noChangeAspect="1" noChangeArrowheads="1"/>
          </p:cNvPicPr>
          <p:nvPr/>
        </p:nvPicPr>
        <p:blipFill>
          <a:blip r:embed="rId2" cstate="print"/>
          <a:srcRect/>
          <a:stretch>
            <a:fillRect/>
          </a:stretch>
        </p:blipFill>
        <p:spPr bwMode="auto">
          <a:xfrm>
            <a:off x="1259632" y="3429000"/>
            <a:ext cx="3024336" cy="2168393"/>
          </a:xfrm>
          <a:prstGeom prst="rect">
            <a:avLst/>
          </a:prstGeom>
          <a:noFill/>
        </p:spPr>
      </p:pic>
      <p:pic>
        <p:nvPicPr>
          <p:cNvPr id="28676" name="Picture 4" descr="http://fc04.deviantart.net/fs32/i/2008/215/a/6/Perfect_by_iishygirly.jpg"/>
          <p:cNvPicPr>
            <a:picLocks noChangeAspect="1" noChangeArrowheads="1"/>
          </p:cNvPicPr>
          <p:nvPr/>
        </p:nvPicPr>
        <p:blipFill>
          <a:blip r:embed="rId3" cstate="print"/>
          <a:srcRect/>
          <a:stretch>
            <a:fillRect/>
          </a:stretch>
        </p:blipFill>
        <p:spPr bwMode="auto">
          <a:xfrm>
            <a:off x="4572000" y="3356992"/>
            <a:ext cx="3024336" cy="226825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172888" y="188640"/>
            <a:ext cx="6971112" cy="1296144"/>
          </a:xfrm>
        </p:spPr>
        <p:txBody>
          <a:bodyPr/>
          <a:lstStyle/>
          <a:p>
            <a:r>
              <a:rPr lang="es-MX" sz="3600" dirty="0" smtClean="0">
                <a:effectLst/>
              </a:rPr>
              <a:t>NECESIDAD DE AMOR</a:t>
            </a:r>
            <a:endParaRPr lang="es-MX" sz="3600" dirty="0">
              <a:effectLst/>
            </a:endParaRPr>
          </a:p>
        </p:txBody>
      </p:sp>
      <p:sp>
        <p:nvSpPr>
          <p:cNvPr id="5" name="4 Marcador de texto"/>
          <p:cNvSpPr>
            <a:spLocks noGrp="1"/>
          </p:cNvSpPr>
          <p:nvPr>
            <p:ph type="body" idx="1"/>
          </p:nvPr>
        </p:nvSpPr>
        <p:spPr>
          <a:xfrm>
            <a:off x="1043608" y="1628800"/>
            <a:ext cx="7160840" cy="4536504"/>
          </a:xfrm>
        </p:spPr>
        <p:txBody>
          <a:bodyPr>
            <a:normAutofit/>
          </a:bodyPr>
          <a:lstStyle/>
          <a:p>
            <a:pPr algn="just"/>
            <a:r>
              <a:rPr lang="es-MX" sz="2000" dirty="0" smtClean="0">
                <a:latin typeface="+mj-lt"/>
              </a:rPr>
              <a:t>El ser humano por naturaleza siente la necesidad de relacionarse, ser parte de una comunidad, de agruparse en familias, con amistades o en organizaciones. </a:t>
            </a:r>
          </a:p>
          <a:p>
            <a:pPr algn="just"/>
            <a:r>
              <a:rPr lang="es-MX" sz="2000" dirty="0" smtClean="0">
                <a:latin typeface="+mj-lt"/>
              </a:rPr>
              <a:t>Cuando las necesidades fisiológicas y de seguridad están suficientemente satisfechas, surgen  las necesidades de amor.</a:t>
            </a:r>
          </a:p>
          <a:p>
            <a:endParaRPr lang="es-MX" sz="1600" dirty="0">
              <a:latin typeface="+mj-lt"/>
            </a:endParaRPr>
          </a:p>
        </p:txBody>
      </p:sp>
      <p:pic>
        <p:nvPicPr>
          <p:cNvPr id="1026" name="Picture 2" descr="C:\Users\Stef 01\Desktop\la-pareja.png"/>
          <p:cNvPicPr>
            <a:picLocks noChangeAspect="1" noChangeArrowheads="1"/>
          </p:cNvPicPr>
          <p:nvPr/>
        </p:nvPicPr>
        <p:blipFill>
          <a:blip r:embed="rId2" cstate="print"/>
          <a:srcRect/>
          <a:stretch>
            <a:fillRect/>
          </a:stretch>
        </p:blipFill>
        <p:spPr bwMode="auto">
          <a:xfrm>
            <a:off x="3131840" y="3573016"/>
            <a:ext cx="2520280" cy="309234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body" idx="1"/>
          </p:nvPr>
        </p:nvSpPr>
        <p:spPr>
          <a:xfrm>
            <a:off x="755576" y="836712"/>
            <a:ext cx="3384376" cy="3240360"/>
          </a:xfrm>
        </p:spPr>
        <p:txBody>
          <a:bodyPr>
            <a:normAutofit lnSpcReduction="10000"/>
          </a:bodyPr>
          <a:lstStyle/>
          <a:p>
            <a:pPr algn="just">
              <a:lnSpc>
                <a:spcPct val="150000"/>
              </a:lnSpc>
              <a:spcBef>
                <a:spcPts val="0"/>
              </a:spcBef>
            </a:pPr>
            <a:r>
              <a:rPr lang="es-MX" sz="2000" dirty="0" smtClean="0"/>
              <a:t>Al haber cubierto el otro orden de necesidades, sentirá el impulso de tener relaciones  afectuosas.</a:t>
            </a:r>
          </a:p>
          <a:p>
            <a:pPr algn="just">
              <a:lnSpc>
                <a:spcPct val="150000"/>
              </a:lnSpc>
              <a:spcBef>
                <a:spcPts val="0"/>
              </a:spcBef>
              <a:buNone/>
            </a:pPr>
            <a:endParaRPr lang="es-MX" sz="2000" dirty="0" smtClean="0"/>
          </a:p>
          <a:p>
            <a:pPr algn="just">
              <a:lnSpc>
                <a:spcPct val="150000"/>
              </a:lnSpc>
              <a:spcBef>
                <a:spcPts val="0"/>
              </a:spcBef>
              <a:buFont typeface="Arial" pitchFamily="34" charset="0"/>
              <a:buChar char="•"/>
            </a:pPr>
            <a:r>
              <a:rPr lang="es-MX" sz="2000" dirty="0" smtClean="0"/>
              <a:t>Buscará tener un lugar en su grupo.</a:t>
            </a:r>
          </a:p>
          <a:p>
            <a:pPr>
              <a:buNone/>
            </a:pPr>
            <a:endParaRPr lang="es-MX" dirty="0"/>
          </a:p>
        </p:txBody>
      </p:sp>
      <p:sp>
        <p:nvSpPr>
          <p:cNvPr id="4" name="3 Marcador de contenido"/>
          <p:cNvSpPr>
            <a:spLocks noGrp="1"/>
          </p:cNvSpPr>
          <p:nvPr>
            <p:ph sz="quarter" idx="4294967295"/>
          </p:nvPr>
        </p:nvSpPr>
        <p:spPr>
          <a:xfrm>
            <a:off x="4716016" y="836712"/>
            <a:ext cx="4038600" cy="4433888"/>
          </a:xfrm>
        </p:spPr>
        <p:txBody>
          <a:bodyPr>
            <a:normAutofit/>
          </a:bodyPr>
          <a:lstStyle/>
          <a:p>
            <a:pPr algn="just">
              <a:lnSpc>
                <a:spcPct val="150000"/>
              </a:lnSpc>
              <a:spcBef>
                <a:spcPts val="0"/>
              </a:spcBef>
            </a:pPr>
            <a:r>
              <a:rPr lang="es-MX" sz="2000" dirty="0" smtClean="0"/>
              <a:t>Se esforzará intensamente por alcanzar tal objetivo.</a:t>
            </a:r>
          </a:p>
          <a:p>
            <a:pPr algn="just">
              <a:lnSpc>
                <a:spcPct val="150000"/>
              </a:lnSpc>
              <a:spcBef>
                <a:spcPts val="0"/>
              </a:spcBef>
              <a:buNone/>
            </a:pPr>
            <a:endParaRPr lang="es-MX" sz="2000" dirty="0" smtClean="0"/>
          </a:p>
          <a:p>
            <a:pPr algn="just">
              <a:lnSpc>
                <a:spcPct val="150000"/>
              </a:lnSpc>
              <a:spcBef>
                <a:spcPts val="0"/>
              </a:spcBef>
            </a:pPr>
            <a:r>
              <a:rPr lang="es-MX" sz="2000" dirty="0" smtClean="0"/>
              <a:t>Deseará conseguir ese lugar más que nada en el mundo. </a:t>
            </a:r>
          </a:p>
          <a:p>
            <a:endParaRPr lang="es-MX" dirty="0"/>
          </a:p>
        </p:txBody>
      </p:sp>
      <p:pic>
        <p:nvPicPr>
          <p:cNvPr id="5" name="Picture 2" descr="C:\Users\Stef 01\Desktop\amigos.jpg"/>
          <p:cNvPicPr>
            <a:picLocks noChangeAspect="1" noChangeArrowheads="1"/>
          </p:cNvPicPr>
          <p:nvPr/>
        </p:nvPicPr>
        <p:blipFill>
          <a:blip r:embed="rId2" cstate="print"/>
          <a:srcRect/>
          <a:stretch>
            <a:fillRect/>
          </a:stretch>
        </p:blipFill>
        <p:spPr bwMode="auto">
          <a:xfrm>
            <a:off x="1403648" y="4149080"/>
            <a:ext cx="2160240" cy="2564904"/>
          </a:xfrm>
          <a:prstGeom prst="rect">
            <a:avLst/>
          </a:prstGeom>
          <a:noFill/>
        </p:spPr>
      </p:pic>
      <p:pic>
        <p:nvPicPr>
          <p:cNvPr id="6" name="Picture 3" descr="C:\Users\Stef 01\Desktop\pelis.jpg"/>
          <p:cNvPicPr>
            <a:picLocks noChangeAspect="1" noChangeArrowheads="1"/>
          </p:cNvPicPr>
          <p:nvPr/>
        </p:nvPicPr>
        <p:blipFill>
          <a:blip r:embed="rId3" cstate="print"/>
          <a:srcRect/>
          <a:stretch>
            <a:fillRect/>
          </a:stretch>
        </p:blipFill>
        <p:spPr bwMode="auto">
          <a:xfrm>
            <a:off x="5796136" y="4005064"/>
            <a:ext cx="2016224" cy="25922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052736"/>
            <a:ext cx="7772400" cy="1362456"/>
          </a:xfrm>
        </p:spPr>
        <p:txBody>
          <a:bodyPr/>
          <a:lstStyle/>
          <a:p>
            <a:r>
              <a:rPr lang="es-MX" dirty="0" smtClean="0"/>
              <a:t>Amor y sexo</a:t>
            </a:r>
            <a:endParaRPr lang="es-MX" dirty="0"/>
          </a:p>
        </p:txBody>
      </p:sp>
      <p:sp>
        <p:nvSpPr>
          <p:cNvPr id="3" name="2 Marcador de contenido"/>
          <p:cNvSpPr>
            <a:spLocks noGrp="1"/>
          </p:cNvSpPr>
          <p:nvPr>
            <p:ph type="body" idx="1"/>
          </p:nvPr>
        </p:nvSpPr>
        <p:spPr>
          <a:xfrm>
            <a:off x="467544" y="2492896"/>
            <a:ext cx="7772400" cy="1509712"/>
          </a:xfrm>
        </p:spPr>
        <p:txBody>
          <a:bodyPr>
            <a:normAutofit fontScale="92500" lnSpcReduction="20000"/>
          </a:bodyPr>
          <a:lstStyle/>
          <a:p>
            <a:pPr algn="just"/>
            <a:r>
              <a:rPr lang="es-MX" sz="2400" dirty="0" smtClean="0"/>
              <a:t>El amor no es sinónimo de sexo. El sexo se podría estudiar como una necesidad puramente fisiológica. La conducta sexual está determinada no sólo por las necesidades sexuales sino también por otras, entre ellas el amor y afecto. </a:t>
            </a:r>
          </a:p>
          <a:p>
            <a:pPr algn="just"/>
            <a:r>
              <a:rPr lang="es-MX" sz="2400" dirty="0" smtClean="0"/>
              <a:t>La necesidad de amor implica dar y recibir </a:t>
            </a:r>
            <a:r>
              <a:rPr lang="es-MX" dirty="0" smtClean="0"/>
              <a:t>amor. </a:t>
            </a:r>
            <a:endParaRPr lang="es-MX" dirty="0"/>
          </a:p>
        </p:txBody>
      </p:sp>
      <p:pic>
        <p:nvPicPr>
          <p:cNvPr id="3074" name="Picture 2" descr="C:\Users\Stef 01\Desktop\amor-y-sexo-2.jpg"/>
          <p:cNvPicPr>
            <a:picLocks noChangeAspect="1" noChangeArrowheads="1"/>
          </p:cNvPicPr>
          <p:nvPr/>
        </p:nvPicPr>
        <p:blipFill>
          <a:blip r:embed="rId2" cstate="print"/>
          <a:srcRect/>
          <a:stretch>
            <a:fillRect/>
          </a:stretch>
        </p:blipFill>
        <p:spPr bwMode="auto">
          <a:xfrm>
            <a:off x="6156176" y="1124744"/>
            <a:ext cx="1872208" cy="1130424"/>
          </a:xfrm>
          <a:prstGeom prst="rect">
            <a:avLst/>
          </a:prstGeom>
          <a:noFill/>
        </p:spPr>
      </p:pic>
      <p:pic>
        <p:nvPicPr>
          <p:cNvPr id="3075" name="Picture 3" descr="C:\Users\Stef 01\Desktop\expo.bmp"/>
          <p:cNvPicPr>
            <a:picLocks noChangeAspect="1" noChangeArrowheads="1"/>
          </p:cNvPicPr>
          <p:nvPr/>
        </p:nvPicPr>
        <p:blipFill>
          <a:blip r:embed="rId3" cstate="print"/>
          <a:srcRect/>
          <a:stretch>
            <a:fillRect/>
          </a:stretch>
        </p:blipFill>
        <p:spPr bwMode="auto">
          <a:xfrm>
            <a:off x="755576" y="4221088"/>
            <a:ext cx="3240360" cy="2247879"/>
          </a:xfrm>
          <a:prstGeom prst="rect">
            <a:avLst/>
          </a:prstGeom>
          <a:noFill/>
        </p:spPr>
      </p:pic>
      <p:pic>
        <p:nvPicPr>
          <p:cNvPr id="3076" name="Picture 4" descr="C:\Users\Stef 01\Desktop\20080414002222-amor[1].jpg"/>
          <p:cNvPicPr>
            <a:picLocks noChangeAspect="1" noChangeArrowheads="1"/>
          </p:cNvPicPr>
          <p:nvPr/>
        </p:nvPicPr>
        <p:blipFill>
          <a:blip r:embed="rId4" cstate="print"/>
          <a:srcRect/>
          <a:stretch>
            <a:fillRect/>
          </a:stretch>
        </p:blipFill>
        <p:spPr bwMode="auto">
          <a:xfrm>
            <a:off x="5076056" y="4221088"/>
            <a:ext cx="3024336" cy="224666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400" dirty="0" smtClean="0"/>
              <a:t>AMOR Y AFECTO</a:t>
            </a:r>
            <a:endParaRPr lang="es-MX" sz="4400" dirty="0"/>
          </a:p>
        </p:txBody>
      </p:sp>
      <p:sp>
        <p:nvSpPr>
          <p:cNvPr id="3" name="2 Marcador de contenido"/>
          <p:cNvSpPr>
            <a:spLocks noGrp="1"/>
          </p:cNvSpPr>
          <p:nvPr>
            <p:ph type="body" idx="1"/>
          </p:nvPr>
        </p:nvSpPr>
        <p:spPr/>
        <p:txBody>
          <a:bodyPr>
            <a:normAutofit fontScale="25000" lnSpcReduction="20000"/>
          </a:bodyPr>
          <a:lstStyle/>
          <a:p>
            <a:pPr>
              <a:lnSpc>
                <a:spcPct val="200000"/>
              </a:lnSpc>
              <a:spcBef>
                <a:spcPts val="0"/>
              </a:spcBef>
              <a:buFont typeface="Arial" pitchFamily="34" charset="0"/>
              <a:buChar char="•"/>
            </a:pPr>
            <a:r>
              <a:rPr lang="es-MX" sz="9600" dirty="0" smtClean="0"/>
              <a:t>Suelen estar entre restricciones e inhibiciones.</a:t>
            </a:r>
          </a:p>
          <a:p>
            <a:pPr>
              <a:lnSpc>
                <a:spcPct val="200000"/>
              </a:lnSpc>
              <a:spcBef>
                <a:spcPts val="0"/>
              </a:spcBef>
              <a:buFont typeface="Arial" pitchFamily="34" charset="0"/>
              <a:buChar char="•"/>
            </a:pPr>
            <a:r>
              <a:rPr lang="es-MX" sz="9600" dirty="0" smtClean="0"/>
              <a:t>El descuido de la necesidad de amor es básico en el cuadro de la mala adaptación</a:t>
            </a:r>
            <a:r>
              <a:rPr lang="es-MX" dirty="0" smtClean="0"/>
              <a:t>. </a:t>
            </a:r>
            <a:endParaRPr lang="es-MX"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627784" y="692696"/>
            <a:ext cx="2376264" cy="369332"/>
          </a:xfrm>
          <a:prstGeom prst="rect">
            <a:avLst/>
          </a:prstGeom>
          <a:noFill/>
        </p:spPr>
        <p:txBody>
          <a:bodyPr wrap="square" rtlCol="0">
            <a:spAutoFit/>
          </a:bodyPr>
          <a:lstStyle/>
          <a:p>
            <a:r>
              <a:rPr lang="es-MX" dirty="0" smtClean="0"/>
              <a:t>La necesidad de estima</a:t>
            </a:r>
            <a:endParaRPr lang="es-MX" dirty="0"/>
          </a:p>
        </p:txBody>
      </p:sp>
      <p:grpSp>
        <p:nvGrpSpPr>
          <p:cNvPr id="2" name="14 Grupo"/>
          <p:cNvGrpSpPr/>
          <p:nvPr/>
        </p:nvGrpSpPr>
        <p:grpSpPr>
          <a:xfrm>
            <a:off x="713644" y="3953589"/>
            <a:ext cx="1448862" cy="1083042"/>
            <a:chOff x="1178922" y="3670847"/>
            <a:chExt cx="1448862" cy="1083042"/>
          </a:xfrm>
        </p:grpSpPr>
        <p:sp>
          <p:nvSpPr>
            <p:cNvPr id="11" name="10 CuadroTexto"/>
            <p:cNvSpPr txBox="1"/>
            <p:nvPr/>
          </p:nvSpPr>
          <p:spPr>
            <a:xfrm>
              <a:off x="1547664" y="3789040"/>
              <a:ext cx="1080120" cy="830997"/>
            </a:xfrm>
            <a:prstGeom prst="rect">
              <a:avLst/>
            </a:prstGeom>
            <a:noFill/>
          </p:spPr>
          <p:txBody>
            <a:bodyPr wrap="square" rtlCol="0">
              <a:spAutoFit/>
            </a:bodyPr>
            <a:lstStyle/>
            <a:p>
              <a:r>
                <a:rPr lang="es-MX" sz="1200" dirty="0" smtClean="0"/>
                <a:t>Alfred Adler</a:t>
              </a:r>
            </a:p>
            <a:p>
              <a:endParaRPr lang="es-MX" sz="1200" dirty="0" smtClean="0"/>
            </a:p>
            <a:p>
              <a:endParaRPr lang="es-MX" sz="1200" dirty="0" smtClean="0"/>
            </a:p>
            <a:p>
              <a:r>
                <a:rPr lang="es-MX" sz="1200" dirty="0" smtClean="0"/>
                <a:t>Freud</a:t>
              </a:r>
              <a:endParaRPr lang="es-MX" sz="1200" dirty="0"/>
            </a:p>
          </p:txBody>
        </p:sp>
        <p:grpSp>
          <p:nvGrpSpPr>
            <p:cNvPr id="3" name="13 Grupo"/>
            <p:cNvGrpSpPr/>
            <p:nvPr/>
          </p:nvGrpSpPr>
          <p:grpSpPr>
            <a:xfrm>
              <a:off x="1178922" y="3670847"/>
              <a:ext cx="390306" cy="1083042"/>
              <a:chOff x="1178922" y="3670847"/>
              <a:chExt cx="390306" cy="1083042"/>
            </a:xfrm>
          </p:grpSpPr>
          <p:pic>
            <p:nvPicPr>
              <p:cNvPr id="12" name="1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922" y="3670847"/>
                <a:ext cx="390306" cy="390306"/>
              </a:xfrm>
              <a:prstGeom prst="rect">
                <a:avLst/>
              </a:prstGeom>
            </p:spPr>
          </p:pic>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922" y="4393849"/>
                <a:ext cx="360040" cy="360040"/>
              </a:xfrm>
              <a:prstGeom prst="rect">
                <a:avLst/>
              </a:prstGeom>
            </p:spPr>
          </p:pic>
        </p:grpSp>
      </p:grpSp>
      <p:grpSp>
        <p:nvGrpSpPr>
          <p:cNvPr id="14" name="16 Grupo"/>
          <p:cNvGrpSpPr/>
          <p:nvPr/>
        </p:nvGrpSpPr>
        <p:grpSpPr>
          <a:xfrm>
            <a:off x="4761304" y="965971"/>
            <a:ext cx="3540248" cy="1780846"/>
            <a:chOff x="4860032" y="1144098"/>
            <a:chExt cx="3540248" cy="1780846"/>
          </a:xfrm>
        </p:grpSpPr>
        <p:sp>
          <p:nvSpPr>
            <p:cNvPr id="6" name="5 CuadroTexto"/>
            <p:cNvSpPr txBox="1"/>
            <p:nvPr/>
          </p:nvSpPr>
          <p:spPr>
            <a:xfrm>
              <a:off x="4860032" y="1896021"/>
              <a:ext cx="972108" cy="276999"/>
            </a:xfrm>
            <a:prstGeom prst="rect">
              <a:avLst/>
            </a:prstGeom>
            <a:noFill/>
          </p:spPr>
          <p:txBody>
            <a:bodyPr wrap="square" rtlCol="0">
              <a:spAutoFit/>
            </a:bodyPr>
            <a:lstStyle/>
            <a:p>
              <a:r>
                <a:rPr lang="es-MX" sz="1200" dirty="0" smtClean="0"/>
                <a:t>Necesidades</a:t>
              </a:r>
              <a:endParaRPr lang="es-MX" sz="1200" dirty="0"/>
            </a:p>
          </p:txBody>
        </p:sp>
        <p:sp>
          <p:nvSpPr>
            <p:cNvPr id="7" name="6 CuadroTexto"/>
            <p:cNvSpPr txBox="1"/>
            <p:nvPr/>
          </p:nvSpPr>
          <p:spPr>
            <a:xfrm>
              <a:off x="5944375" y="1144098"/>
              <a:ext cx="2448272" cy="646331"/>
            </a:xfrm>
            <a:prstGeom prst="rect">
              <a:avLst/>
            </a:prstGeom>
            <a:noFill/>
          </p:spPr>
          <p:txBody>
            <a:bodyPr wrap="square" rtlCol="0">
              <a:spAutoFit/>
            </a:bodyPr>
            <a:lstStyle/>
            <a:p>
              <a:r>
                <a:rPr lang="es-MX" sz="1200" dirty="0" smtClean="0"/>
                <a:t>Deseo de fuerza, de éxito, de adecuación, de confianza frente al mundo, de independencia y libertad</a:t>
              </a:r>
              <a:endParaRPr lang="es-MX" sz="1200" dirty="0"/>
            </a:p>
          </p:txBody>
        </p:sp>
        <p:sp>
          <p:nvSpPr>
            <p:cNvPr id="8" name="7 CuadroTexto"/>
            <p:cNvSpPr txBox="1"/>
            <p:nvPr/>
          </p:nvSpPr>
          <p:spPr>
            <a:xfrm>
              <a:off x="5952008" y="2206079"/>
              <a:ext cx="2448272" cy="646331"/>
            </a:xfrm>
            <a:prstGeom prst="rect">
              <a:avLst/>
            </a:prstGeom>
            <a:noFill/>
          </p:spPr>
          <p:txBody>
            <a:bodyPr wrap="square" rtlCol="0">
              <a:spAutoFit/>
            </a:bodyPr>
            <a:lstStyle/>
            <a:p>
              <a:r>
                <a:rPr lang="es-MX" sz="1200" dirty="0" smtClean="0"/>
                <a:t>Deseo de reputación o prestigio, reconocimiento, apreciación atención e importancia</a:t>
              </a:r>
              <a:endParaRPr lang="es-MX" sz="1200" dirty="0"/>
            </a:p>
          </p:txBody>
        </p:sp>
        <p:sp>
          <p:nvSpPr>
            <p:cNvPr id="16" name="15 Abrir llave"/>
            <p:cNvSpPr/>
            <p:nvPr/>
          </p:nvSpPr>
          <p:spPr>
            <a:xfrm>
              <a:off x="5796136" y="1144098"/>
              <a:ext cx="216024" cy="17808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grpSp>
        <p:nvGrpSpPr>
          <p:cNvPr id="15" name="19 Grupo"/>
          <p:cNvGrpSpPr/>
          <p:nvPr/>
        </p:nvGrpSpPr>
        <p:grpSpPr>
          <a:xfrm>
            <a:off x="2448349" y="3501008"/>
            <a:ext cx="2411683" cy="2773937"/>
            <a:chOff x="2969821" y="3393812"/>
            <a:chExt cx="2411683" cy="2773937"/>
          </a:xfrm>
        </p:grpSpPr>
        <p:sp>
          <p:nvSpPr>
            <p:cNvPr id="9" name="8 CuadroTexto"/>
            <p:cNvSpPr txBox="1"/>
            <p:nvPr/>
          </p:nvSpPr>
          <p:spPr>
            <a:xfrm>
              <a:off x="2969821" y="3393812"/>
              <a:ext cx="2411683" cy="830997"/>
            </a:xfrm>
            <a:prstGeom prst="rect">
              <a:avLst/>
            </a:prstGeom>
            <a:noFill/>
          </p:spPr>
          <p:txBody>
            <a:bodyPr wrap="square" rtlCol="0">
              <a:spAutoFit/>
            </a:bodyPr>
            <a:lstStyle/>
            <a:p>
              <a:r>
                <a:rPr lang="es-MX" sz="1200" dirty="0" smtClean="0"/>
                <a:t>La satisfacción de estas necesidades nos da confianza, dignidad, fuerza, capacidad y adecuación de ser útiles y necesarios en este mundo.</a:t>
              </a:r>
              <a:endParaRPr lang="es-MX" sz="1200" dirty="0"/>
            </a:p>
          </p:txBody>
        </p:sp>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9997" y="4387914"/>
              <a:ext cx="1886751" cy="1779835"/>
            </a:xfrm>
            <a:prstGeom prst="rect">
              <a:avLst/>
            </a:prstGeom>
          </p:spPr>
        </p:pic>
      </p:grpSp>
      <p:grpSp>
        <p:nvGrpSpPr>
          <p:cNvPr id="17" name="20 Grupo"/>
          <p:cNvGrpSpPr/>
          <p:nvPr/>
        </p:nvGrpSpPr>
        <p:grpSpPr>
          <a:xfrm>
            <a:off x="5401071" y="3402891"/>
            <a:ext cx="2448272" cy="3076553"/>
            <a:chOff x="6038154" y="3249610"/>
            <a:chExt cx="2448272" cy="3076553"/>
          </a:xfrm>
        </p:grpSpPr>
        <p:sp>
          <p:nvSpPr>
            <p:cNvPr id="10" name="9 CuadroTexto"/>
            <p:cNvSpPr txBox="1"/>
            <p:nvPr/>
          </p:nvSpPr>
          <p:spPr>
            <a:xfrm>
              <a:off x="6038154" y="4941168"/>
              <a:ext cx="2448272" cy="1384995"/>
            </a:xfrm>
            <a:prstGeom prst="rect">
              <a:avLst/>
            </a:prstGeom>
            <a:noFill/>
          </p:spPr>
          <p:txBody>
            <a:bodyPr wrap="square" rtlCol="0">
              <a:spAutoFit/>
            </a:bodyPr>
            <a:lstStyle/>
            <a:p>
              <a:r>
                <a:rPr lang="es-MX" sz="1200" dirty="0" smtClean="0"/>
                <a:t>El descuido de estas necesidades produce sentimientos de inferioridad, debilidad e impotencia.</a:t>
              </a:r>
            </a:p>
            <a:p>
              <a:endParaRPr lang="es-MX" sz="1200" dirty="0" smtClean="0"/>
            </a:p>
            <a:p>
              <a:r>
                <a:rPr lang="es-MX" sz="1200" dirty="0" smtClean="0"/>
                <a:t>Estos sentimientos hacen surgir un desaliento básico, o tendencias compensatorias o neuróticas</a:t>
              </a:r>
              <a:endParaRPr lang="es-MX" sz="1200" dirty="0"/>
            </a:p>
          </p:txBody>
        </p:sp>
        <p:pic>
          <p:nvPicPr>
            <p:cNvPr id="19" name="1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6454" y="3249610"/>
              <a:ext cx="2164114" cy="1623085"/>
            </a:xfrm>
            <a:prstGeom prst="rect">
              <a:avLst/>
            </a:prstGeom>
          </p:spPr>
        </p:pic>
      </p:grpSp>
      <p:grpSp>
        <p:nvGrpSpPr>
          <p:cNvPr id="20" name="22 Grupo"/>
          <p:cNvGrpSpPr/>
          <p:nvPr/>
        </p:nvGrpSpPr>
        <p:grpSpPr>
          <a:xfrm>
            <a:off x="899592" y="1268760"/>
            <a:ext cx="3321099" cy="1938992"/>
            <a:chOff x="755576" y="965113"/>
            <a:chExt cx="3321099" cy="1938992"/>
          </a:xfrm>
        </p:grpSpPr>
        <p:sp>
          <p:nvSpPr>
            <p:cNvPr id="5" name="4 CuadroTexto"/>
            <p:cNvSpPr txBox="1"/>
            <p:nvPr/>
          </p:nvSpPr>
          <p:spPr>
            <a:xfrm>
              <a:off x="755576" y="965113"/>
              <a:ext cx="1728192" cy="1938992"/>
            </a:xfrm>
            <a:prstGeom prst="rect">
              <a:avLst/>
            </a:prstGeom>
            <a:noFill/>
          </p:spPr>
          <p:txBody>
            <a:bodyPr wrap="square" rtlCol="0">
              <a:spAutoFit/>
            </a:bodyPr>
            <a:lstStyle/>
            <a:p>
              <a:r>
                <a:rPr lang="es-MX" sz="1200" dirty="0" smtClean="0"/>
                <a:t>En nuestra sociedad, todos necesitamos o deseamos contar con un concepto de nosotros mismos estable y firmemente basado , de autorrespeto, autoestima y la estima de los demás.</a:t>
              </a:r>
              <a:endParaRPr lang="es-MX" sz="1200" dirty="0"/>
            </a:p>
          </p:txBody>
        </p:sp>
        <p:pic>
          <p:nvPicPr>
            <p:cNvPr id="22" name="21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4543" y="1035526"/>
              <a:ext cx="1472132" cy="1683913"/>
            </a:xfrm>
            <a:prstGeom prst="rect">
              <a:avLst/>
            </a:prstGeom>
          </p:spPr>
        </p:pic>
      </p:grpSp>
    </p:spTree>
    <p:extLst>
      <p:ext uri="{BB962C8B-B14F-4D97-AF65-F5344CB8AC3E}">
        <p14:creationId xmlns:p14="http://schemas.microsoft.com/office/powerpoint/2010/main" val="2957251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rospirit.org/images/maslowr.gif"/>
          <p:cNvPicPr>
            <a:picLocks noChangeAspect="1" noChangeArrowheads="1"/>
          </p:cNvPicPr>
          <p:nvPr/>
        </p:nvPicPr>
        <p:blipFill>
          <a:blip r:embed="rId3" cstate="print"/>
          <a:srcRect/>
          <a:stretch>
            <a:fillRect/>
          </a:stretch>
        </p:blipFill>
        <p:spPr bwMode="auto">
          <a:xfrm>
            <a:off x="899592" y="1988840"/>
            <a:ext cx="2467946" cy="3207619"/>
          </a:xfrm>
          <a:prstGeom prst="rect">
            <a:avLst/>
          </a:prstGeom>
          <a:ln>
            <a:noFill/>
          </a:ln>
          <a:effectLst>
            <a:softEdge rad="112500"/>
          </a:effectLst>
        </p:spPr>
      </p:pic>
      <p:sp>
        <p:nvSpPr>
          <p:cNvPr id="5" name="4 CuadroTexto"/>
          <p:cNvSpPr txBox="1"/>
          <p:nvPr/>
        </p:nvSpPr>
        <p:spPr>
          <a:xfrm>
            <a:off x="4427984" y="748635"/>
            <a:ext cx="4464496" cy="6109365"/>
          </a:xfrm>
          <a:prstGeom prst="rect">
            <a:avLst/>
          </a:prstGeom>
          <a:noFill/>
        </p:spPr>
        <p:txBody>
          <a:bodyPr wrap="square" rtlCol="0">
            <a:spAutoFit/>
          </a:bodyPr>
          <a:lstStyle/>
          <a:p>
            <a:pPr algn="just">
              <a:buFont typeface="Wingdings" pitchFamily="2" charset="2"/>
              <a:buChar char="v"/>
            </a:pPr>
            <a:r>
              <a:rPr lang="es-MX" sz="1700" b="1" dirty="0" smtClean="0">
                <a:latin typeface="Calibri" pitchFamily="34" charset="0"/>
                <a:cs typeface="Calibri" pitchFamily="34" charset="0"/>
              </a:rPr>
              <a:t> Abraham Maslow nació en Brooklyn, Nueva York el 1 de abril de 1908.</a:t>
            </a:r>
          </a:p>
          <a:p>
            <a:pPr algn="just">
              <a:buFont typeface="Wingdings" pitchFamily="2" charset="2"/>
              <a:buChar char="v"/>
            </a:pPr>
            <a:endParaRPr lang="es-MX" sz="1700" b="1" dirty="0" smtClean="0">
              <a:latin typeface="Calibri" pitchFamily="34" charset="0"/>
              <a:cs typeface="Calibri" pitchFamily="34" charset="0"/>
            </a:endParaRPr>
          </a:p>
          <a:p>
            <a:pPr algn="just">
              <a:buFont typeface="Wingdings" pitchFamily="2" charset="2"/>
              <a:buChar char="v"/>
            </a:pPr>
            <a:r>
              <a:rPr lang="es-MX" sz="1700" b="1" dirty="0" smtClean="0">
                <a:latin typeface="Calibri" pitchFamily="34" charset="0"/>
                <a:cs typeface="Calibri" pitchFamily="34" charset="0"/>
              </a:rPr>
              <a:t>Estudio psicología en la Universidad de Wisconsin. Fue conocido como uno de los fundadores y principales exponentes de la psicología humanista, corriente que postula la existencia de una tendencia humana básica hacia la salud mental.</a:t>
            </a:r>
          </a:p>
          <a:p>
            <a:pPr algn="just">
              <a:buFont typeface="Wingdings" pitchFamily="2" charset="2"/>
              <a:buChar char="v"/>
            </a:pPr>
            <a:endParaRPr lang="es-MX" sz="1700" b="1" dirty="0" smtClean="0">
              <a:latin typeface="Calibri" pitchFamily="34" charset="0"/>
              <a:cs typeface="Calibri" pitchFamily="34" charset="0"/>
            </a:endParaRPr>
          </a:p>
          <a:p>
            <a:pPr algn="just">
              <a:buFont typeface="Wingdings" pitchFamily="2" charset="2"/>
              <a:buChar char="v"/>
            </a:pPr>
            <a:r>
              <a:rPr lang="es-MX" sz="1700" b="1" dirty="0" smtClean="0">
                <a:latin typeface="Calibri" pitchFamily="34" charset="0"/>
                <a:cs typeface="Calibri" pitchFamily="34" charset="0"/>
              </a:rPr>
              <a:t>Sus últimos trabajos lo definen además como pionero de la psicología transpersonal, la cual se refiere al estudio de los potenciales más elevados de la humanidad y del reconocimiento, comprensión y actualización de los estados de conciencia  espirituales y trascendentes.</a:t>
            </a:r>
          </a:p>
          <a:p>
            <a:pPr algn="just"/>
            <a:endParaRPr lang="es-MX" sz="1700" b="1" dirty="0" smtClean="0">
              <a:latin typeface="Calibri" pitchFamily="34" charset="0"/>
              <a:cs typeface="Calibri" pitchFamily="34" charset="0"/>
            </a:endParaRPr>
          </a:p>
          <a:p>
            <a:pPr algn="just">
              <a:buFont typeface="Wingdings" pitchFamily="2" charset="2"/>
              <a:buChar char="v"/>
            </a:pPr>
            <a:r>
              <a:rPr lang="es-MX" sz="1700" b="1" dirty="0" smtClean="0">
                <a:latin typeface="Calibri" pitchFamily="34" charset="0"/>
                <a:cs typeface="Calibri" pitchFamily="34" charset="0"/>
              </a:rPr>
              <a:t>Pasó sus últimos años semi-retirado en California hasta que el 8 de junio de 1970 murió de un infarto al miocardio después de años de enfermedad.</a:t>
            </a:r>
          </a:p>
          <a:p>
            <a:pPr algn="just">
              <a:buFont typeface="Wingdings" pitchFamily="2" charset="2"/>
              <a:buChar char="v"/>
            </a:pPr>
            <a:endParaRPr lang="es-MX" sz="1700" b="1" dirty="0">
              <a:latin typeface="Calibri" pitchFamily="34" charset="0"/>
              <a:cs typeface="Calibri" pitchFamily="34" charset="0"/>
            </a:endParaRPr>
          </a:p>
        </p:txBody>
      </p:sp>
    </p:spTree>
    <p:extLst>
      <p:ext uri="{BB962C8B-B14F-4D97-AF65-F5344CB8AC3E}">
        <p14:creationId xmlns:p14="http://schemas.microsoft.com/office/powerpoint/2010/main" val="19058864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292080" y="4077072"/>
            <a:ext cx="2808948" cy="1200329"/>
          </a:xfrm>
          <a:prstGeom prst="rect">
            <a:avLst/>
          </a:prstGeom>
          <a:noFill/>
        </p:spPr>
        <p:txBody>
          <a:bodyPr wrap="square" rtlCol="0">
            <a:spAutoFit/>
          </a:bodyPr>
          <a:lstStyle/>
          <a:p>
            <a:r>
              <a:rPr lang="es-MX" sz="1200" dirty="0" smtClean="0"/>
              <a:t>La manifestación de estas necesidades se basa en la satisfacción de las necesidades que se mencionaron antes. A la gente que ha satisfecho todo esto les llamamos Gente Básicamente Satisfecha, y de ellas se espera la creatividad mas plena.</a:t>
            </a:r>
            <a:endParaRPr lang="es-MX" sz="1200" dirty="0"/>
          </a:p>
        </p:txBody>
      </p:sp>
      <p:grpSp>
        <p:nvGrpSpPr>
          <p:cNvPr id="2" name="14 Grupo"/>
          <p:cNvGrpSpPr/>
          <p:nvPr/>
        </p:nvGrpSpPr>
        <p:grpSpPr>
          <a:xfrm>
            <a:off x="827584" y="740021"/>
            <a:ext cx="7200800" cy="2439856"/>
            <a:chOff x="827584" y="740021"/>
            <a:chExt cx="7200800" cy="2439856"/>
          </a:xfrm>
        </p:grpSpPr>
        <p:sp>
          <p:nvSpPr>
            <p:cNvPr id="4" name="3 CuadroTexto"/>
            <p:cNvSpPr txBox="1"/>
            <p:nvPr/>
          </p:nvSpPr>
          <p:spPr>
            <a:xfrm>
              <a:off x="827584" y="740021"/>
              <a:ext cx="3456384" cy="369332"/>
            </a:xfrm>
            <a:prstGeom prst="rect">
              <a:avLst/>
            </a:prstGeom>
            <a:noFill/>
          </p:spPr>
          <p:txBody>
            <a:bodyPr wrap="square" rtlCol="0">
              <a:spAutoFit/>
            </a:bodyPr>
            <a:lstStyle/>
            <a:p>
              <a:r>
                <a:rPr lang="es-MX" dirty="0" smtClean="0"/>
                <a:t>La necesidad de autorrealización</a:t>
              </a:r>
              <a:endParaRPr lang="es-MX" dirty="0"/>
            </a:p>
          </p:txBody>
        </p:sp>
        <p:sp>
          <p:nvSpPr>
            <p:cNvPr id="5" name="4 CuadroTexto"/>
            <p:cNvSpPr txBox="1"/>
            <p:nvPr/>
          </p:nvSpPr>
          <p:spPr>
            <a:xfrm>
              <a:off x="935596" y="2348880"/>
              <a:ext cx="3240360" cy="830997"/>
            </a:xfrm>
            <a:prstGeom prst="rect">
              <a:avLst/>
            </a:prstGeom>
            <a:noFill/>
          </p:spPr>
          <p:txBody>
            <a:bodyPr wrap="square" rtlCol="0">
              <a:spAutoFit/>
            </a:bodyPr>
            <a:lstStyle/>
            <a:p>
              <a:r>
                <a:rPr lang="es-MX" sz="1200" dirty="0" smtClean="0"/>
                <a:t>Aún satisfaciendo todas las necesidades, casi siempre habrá un nuevo descontento o inquietud. A menos que la persona realiza aquello para lo que mas sirve</a:t>
              </a:r>
              <a:endParaRPr lang="es-MX" sz="1200" dirty="0"/>
            </a:p>
          </p:txBody>
        </p:sp>
        <p:sp>
          <p:nvSpPr>
            <p:cNvPr id="6" name="5 CuadroTexto"/>
            <p:cNvSpPr txBox="1"/>
            <p:nvPr/>
          </p:nvSpPr>
          <p:spPr>
            <a:xfrm>
              <a:off x="1907704" y="1550886"/>
              <a:ext cx="1296144" cy="276999"/>
            </a:xfrm>
            <a:prstGeom prst="rect">
              <a:avLst/>
            </a:prstGeom>
            <a:noFill/>
          </p:spPr>
          <p:txBody>
            <a:bodyPr wrap="square" rtlCol="0">
              <a:spAutoFit/>
            </a:bodyPr>
            <a:lstStyle/>
            <a:p>
              <a:r>
                <a:rPr lang="es-MX" sz="1200" dirty="0" smtClean="0"/>
                <a:t>Kurt Goldstein</a:t>
              </a:r>
              <a:endParaRPr lang="es-MX" sz="1200" dirty="0"/>
            </a:p>
          </p:txBody>
        </p:sp>
        <p:sp>
          <p:nvSpPr>
            <p:cNvPr id="7" name="6 CuadroTexto"/>
            <p:cNvSpPr txBox="1"/>
            <p:nvPr/>
          </p:nvSpPr>
          <p:spPr>
            <a:xfrm>
              <a:off x="4283968" y="1366219"/>
              <a:ext cx="3744416" cy="646331"/>
            </a:xfrm>
            <a:prstGeom prst="rect">
              <a:avLst/>
            </a:prstGeom>
            <a:noFill/>
          </p:spPr>
          <p:txBody>
            <a:bodyPr wrap="square" rtlCol="0">
              <a:spAutoFit/>
            </a:bodyPr>
            <a:lstStyle/>
            <a:p>
              <a:r>
                <a:rPr lang="es-MX" sz="1200" dirty="0" smtClean="0"/>
                <a:t>Se refiere al deseo de autocompletarse. Es el deseo de volverse mas y mas lo que se es, de volverse todo lo que se es capaz de ser</a:t>
              </a:r>
              <a:endParaRPr lang="es-MX" sz="1200" dirty="0"/>
            </a:p>
          </p:txBody>
        </p:sp>
        <p:cxnSp>
          <p:nvCxnSpPr>
            <p:cNvPr id="10" name="9 Conector recto de flecha"/>
            <p:cNvCxnSpPr>
              <a:stCxn id="4" idx="2"/>
              <a:endCxn id="6" idx="0"/>
            </p:cNvCxnSpPr>
            <p:nvPr/>
          </p:nvCxnSpPr>
          <p:spPr>
            <a:xfrm>
              <a:off x="2555776" y="1109353"/>
              <a:ext cx="0" cy="441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6" idx="2"/>
              <a:endCxn id="5" idx="0"/>
            </p:cNvCxnSpPr>
            <p:nvPr/>
          </p:nvCxnSpPr>
          <p:spPr>
            <a:xfrm>
              <a:off x="2555776" y="1827885"/>
              <a:ext cx="0" cy="520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V="1">
              <a:off x="3023192" y="1689383"/>
              <a:ext cx="115276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7" name="1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779" y="3356992"/>
            <a:ext cx="4244826" cy="2897423"/>
          </a:xfrm>
          <a:prstGeom prst="rect">
            <a:avLst/>
          </a:prstGeom>
        </p:spPr>
      </p:pic>
    </p:spTree>
    <p:extLst>
      <p:ext uri="{BB962C8B-B14F-4D97-AF65-F5344CB8AC3E}">
        <p14:creationId xmlns:p14="http://schemas.microsoft.com/office/powerpoint/2010/main" val="13830206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620688"/>
            <a:ext cx="7772400" cy="1362456"/>
          </a:xfrm>
        </p:spPr>
        <p:txBody>
          <a:bodyPr/>
          <a:lstStyle/>
          <a:p>
            <a:r>
              <a:rPr lang="es-MX" dirty="0" smtClean="0"/>
              <a:t>Conclusiones</a:t>
            </a:r>
            <a:endParaRPr lang="es-MX" dirty="0"/>
          </a:p>
        </p:txBody>
      </p:sp>
      <p:sp>
        <p:nvSpPr>
          <p:cNvPr id="3" name="2 Marcador de contenido"/>
          <p:cNvSpPr>
            <a:spLocks noGrp="1"/>
          </p:cNvSpPr>
          <p:nvPr>
            <p:ph type="body" idx="1"/>
          </p:nvPr>
        </p:nvSpPr>
        <p:spPr>
          <a:xfrm>
            <a:off x="467544" y="1988840"/>
            <a:ext cx="7772400" cy="1509712"/>
          </a:xfrm>
        </p:spPr>
        <p:txBody>
          <a:bodyPr>
            <a:normAutofit fontScale="25000" lnSpcReduction="20000"/>
          </a:bodyPr>
          <a:lstStyle/>
          <a:p>
            <a:pPr algn="just">
              <a:lnSpc>
                <a:spcPct val="160000"/>
              </a:lnSpc>
              <a:spcBef>
                <a:spcPts val="0"/>
              </a:spcBef>
            </a:pPr>
            <a:r>
              <a:rPr lang="es-MX" sz="6400" dirty="0" smtClean="0"/>
              <a:t>Sólo las necesidades no satisfechas influyen en el comportamiento de las personas, pero la necesidad satisfecha no genera comportamiento alguno.</a:t>
            </a:r>
          </a:p>
          <a:p>
            <a:pPr algn="just">
              <a:lnSpc>
                <a:spcPct val="160000"/>
              </a:lnSpc>
              <a:spcBef>
                <a:spcPts val="0"/>
              </a:spcBef>
            </a:pPr>
            <a:r>
              <a:rPr lang="es-MX" sz="6400" dirty="0" smtClean="0"/>
              <a:t>Las necesidades fisiológicas nacen con la persona, el resto de las necesidades surgen con el transcurso del tiempo.</a:t>
            </a:r>
          </a:p>
          <a:p>
            <a:pPr algn="just">
              <a:lnSpc>
                <a:spcPct val="160000"/>
              </a:lnSpc>
              <a:spcBef>
                <a:spcPts val="0"/>
              </a:spcBef>
            </a:pPr>
            <a:r>
              <a:rPr lang="es-MX" sz="6400" dirty="0" smtClean="0"/>
              <a:t>A medida que la persona logra controlar sus necesidades básicas aparecen gradualmente necesidades de orden superior; no todos los individuos sienten necesidades de autorrealización, debido a que es una conquista individual.</a:t>
            </a:r>
          </a:p>
          <a:p>
            <a:pPr algn="just">
              <a:lnSpc>
                <a:spcPct val="160000"/>
              </a:lnSpc>
              <a:spcBef>
                <a:spcPts val="0"/>
              </a:spcBef>
            </a:pPr>
            <a:r>
              <a:rPr lang="es-MX" sz="6400" dirty="0" smtClean="0"/>
              <a:t>Las necesidades más elevadas no surgen en la medida en que las más bajas van siendo satisfechas.</a:t>
            </a:r>
          </a:p>
          <a:p>
            <a:pPr algn="just">
              <a:lnSpc>
                <a:spcPct val="160000"/>
              </a:lnSpc>
              <a:spcBef>
                <a:spcPts val="0"/>
              </a:spcBef>
            </a:pPr>
            <a:r>
              <a:rPr lang="es-MX" sz="6400" dirty="0" smtClean="0"/>
              <a:t>Pueden ser consecuentes pero las básicas predominarán sobre las superiores. </a:t>
            </a:r>
          </a:p>
          <a:p>
            <a:pPr algn="just">
              <a:lnSpc>
                <a:spcPct val="160000"/>
              </a:lnSpc>
              <a:spcBef>
                <a:spcPts val="0"/>
              </a:spcBef>
            </a:pPr>
            <a:r>
              <a:rPr lang="es-MX" sz="6400" dirty="0" smtClean="0"/>
              <a:t>Las necesidades básicas requieren para su satisfacción un ciclo motivador relativamente corto, en contraposición, las necesidades superiores requieren de un ciclo más largo.</a:t>
            </a:r>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764704"/>
            <a:ext cx="8136904" cy="5909310"/>
          </a:xfrm>
          <a:prstGeom prst="rect">
            <a:avLst/>
          </a:prstGeom>
          <a:noFill/>
        </p:spPr>
        <p:txBody>
          <a:bodyPr wrap="square" rtlCol="0">
            <a:spAutoFit/>
          </a:bodyPr>
          <a:lstStyle/>
          <a:p>
            <a:pPr marL="285750" indent="-285750">
              <a:buFont typeface="Wingdings" pitchFamily="2" charset="2"/>
              <a:buChar char="v"/>
            </a:pPr>
            <a:r>
              <a:rPr lang="es-MX" b="1" dirty="0" smtClean="0">
                <a:latin typeface="Calibri" pitchFamily="34" charset="0"/>
                <a:cs typeface="Calibri" pitchFamily="34" charset="0"/>
              </a:rPr>
              <a:t>Toda la integridad de la organización debe ser una de las bases de las teorías de la motivación.</a:t>
            </a:r>
          </a:p>
          <a:p>
            <a:pPr marL="285750" indent="-285750">
              <a:buFont typeface="Wingdings" pitchFamily="2" charset="2"/>
              <a:buChar char="v"/>
            </a:pPr>
            <a:endParaRPr lang="es-MX" b="1" dirty="0" smtClean="0">
              <a:latin typeface="Calibri" pitchFamily="34" charset="0"/>
              <a:cs typeface="Calibri" pitchFamily="34" charset="0"/>
            </a:endParaRPr>
          </a:p>
          <a:p>
            <a:pPr marL="285750" indent="-285750">
              <a:buFont typeface="Wingdings" pitchFamily="2" charset="2"/>
              <a:buChar char="v"/>
            </a:pPr>
            <a:r>
              <a:rPr lang="es-MX" b="1" dirty="0" smtClean="0">
                <a:latin typeface="Calibri" pitchFamily="34" charset="0"/>
                <a:cs typeface="Calibri" pitchFamily="34" charset="0"/>
              </a:rPr>
              <a:t>El móvil del hambre o cualquier otro móvil fisiológico fue rechazado como punto o modelo central para una teoría definitiva de la motivación.</a:t>
            </a:r>
          </a:p>
          <a:p>
            <a:pPr marL="285750" indent="-285750">
              <a:buFont typeface="Wingdings" pitchFamily="2" charset="2"/>
              <a:buChar char="v"/>
            </a:pPr>
            <a:endParaRPr lang="es-MX" b="1" dirty="0" smtClean="0">
              <a:latin typeface="Calibri" pitchFamily="34" charset="0"/>
              <a:cs typeface="Calibri" pitchFamily="34" charset="0"/>
            </a:endParaRPr>
          </a:p>
          <a:p>
            <a:pPr marL="285750" indent="-285750">
              <a:buFont typeface="Wingdings" pitchFamily="2" charset="2"/>
              <a:buChar char="v"/>
            </a:pPr>
            <a:r>
              <a:rPr lang="es-MX" b="1" dirty="0" smtClean="0">
                <a:latin typeface="Calibri" pitchFamily="34" charset="0"/>
                <a:cs typeface="Calibri" pitchFamily="34" charset="0"/>
              </a:rPr>
              <a:t>Los deseos conscientes, específicos, local-culturales, no son tan fundamentales en la teoría de la motivación como los objetos más básicos e inconscientes.</a:t>
            </a:r>
          </a:p>
          <a:p>
            <a:pPr marL="285750" indent="-285750">
              <a:buFont typeface="Wingdings" pitchFamily="2" charset="2"/>
              <a:buChar char="v"/>
            </a:pPr>
            <a:endParaRPr lang="es-MX" b="1" dirty="0" smtClean="0">
              <a:latin typeface="Calibri" pitchFamily="34" charset="0"/>
              <a:cs typeface="Calibri" pitchFamily="34" charset="0"/>
            </a:endParaRPr>
          </a:p>
          <a:p>
            <a:pPr marL="285750" indent="-285750">
              <a:buFont typeface="Wingdings" pitchFamily="2" charset="2"/>
              <a:buChar char="v"/>
            </a:pPr>
            <a:r>
              <a:rPr lang="es-MX" b="1" dirty="0" smtClean="0">
                <a:latin typeface="Calibri" pitchFamily="34" charset="0"/>
                <a:cs typeface="Calibri" pitchFamily="34" charset="0"/>
              </a:rPr>
              <a:t>Es habitual que un acto tenga más de una motivación.</a:t>
            </a:r>
          </a:p>
          <a:p>
            <a:pPr marL="285750" indent="-285750">
              <a:buFont typeface="Wingdings" pitchFamily="2" charset="2"/>
              <a:buChar char="v"/>
            </a:pPr>
            <a:endParaRPr lang="es-MX" b="1" dirty="0" smtClean="0">
              <a:latin typeface="Calibri" pitchFamily="34" charset="0"/>
              <a:cs typeface="Calibri" pitchFamily="34" charset="0"/>
            </a:endParaRPr>
          </a:p>
          <a:p>
            <a:pPr marL="285750" indent="-285750">
              <a:buFont typeface="Wingdings" pitchFamily="2" charset="2"/>
              <a:buChar char="v"/>
            </a:pPr>
            <a:r>
              <a:rPr lang="es-MX" b="1" dirty="0" smtClean="0">
                <a:latin typeface="Calibri" pitchFamily="34" charset="0"/>
                <a:cs typeface="Calibri" pitchFamily="34" charset="0"/>
              </a:rPr>
              <a:t>Las necesidades humanas se disponen en jerarquías de fuerza, es decir, la aparición de una necesidad suele basarse en la satisfacción previa de otra necesidad más fuerte.</a:t>
            </a:r>
          </a:p>
          <a:p>
            <a:pPr marL="285750" indent="-285750">
              <a:buFont typeface="Wingdings" pitchFamily="2" charset="2"/>
              <a:buChar char="v"/>
            </a:pPr>
            <a:endParaRPr lang="es-MX" b="1" dirty="0" smtClean="0">
              <a:latin typeface="Calibri" pitchFamily="34" charset="0"/>
              <a:cs typeface="Calibri" pitchFamily="34" charset="0"/>
            </a:endParaRPr>
          </a:p>
          <a:p>
            <a:pPr marL="285750" indent="-285750">
              <a:buFont typeface="Wingdings" pitchFamily="2" charset="2"/>
              <a:buChar char="v"/>
            </a:pPr>
            <a:r>
              <a:rPr lang="es-MX" b="1" dirty="0" smtClean="0">
                <a:latin typeface="Calibri" pitchFamily="34" charset="0"/>
                <a:cs typeface="Calibri" pitchFamily="34" charset="0"/>
              </a:rPr>
              <a:t>La teoría de la motivación debe centrarse en el ser humano y no en el animal.</a:t>
            </a:r>
          </a:p>
          <a:p>
            <a:pPr marL="285750" indent="-285750">
              <a:buFont typeface="Wingdings" pitchFamily="2" charset="2"/>
              <a:buChar char="v"/>
            </a:pPr>
            <a:endParaRPr lang="es-MX" b="1" dirty="0" smtClean="0">
              <a:latin typeface="Calibri" pitchFamily="34" charset="0"/>
              <a:cs typeface="Calibri" pitchFamily="34" charset="0"/>
            </a:endParaRPr>
          </a:p>
          <a:p>
            <a:pPr marL="285750" indent="-285750">
              <a:buFont typeface="Wingdings" pitchFamily="2" charset="2"/>
              <a:buChar char="v"/>
            </a:pPr>
            <a:r>
              <a:rPr lang="es-MX" b="1" dirty="0" smtClean="0">
                <a:latin typeface="Calibri" pitchFamily="34" charset="0"/>
                <a:cs typeface="Calibri" pitchFamily="34" charset="0"/>
              </a:rPr>
              <a:t>La teoría de la motivación no es sinónimo de teoría conductista. Las motivaciones sólo son una clase de determinantes de la conducta. Aunque la conducta casi siempre es motivada, también casi siempre está biológica, cultural y situacionalmente determinada. </a:t>
            </a:r>
            <a:endParaRPr lang="es-MX" b="1" dirty="0">
              <a:latin typeface="Calibri" pitchFamily="34" charset="0"/>
              <a:cs typeface="Calibri" pitchFamily="34" charset="0"/>
            </a:endParaRPr>
          </a:p>
        </p:txBody>
      </p:sp>
    </p:spTree>
    <p:extLst>
      <p:ext uri="{BB962C8B-B14F-4D97-AF65-F5344CB8AC3E}">
        <p14:creationId xmlns:p14="http://schemas.microsoft.com/office/powerpoint/2010/main" val="17334794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052736"/>
            <a:ext cx="7881222" cy="5122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285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99592" y="764704"/>
            <a:ext cx="7488832" cy="2862322"/>
          </a:xfrm>
          <a:prstGeom prst="rect">
            <a:avLst/>
          </a:prstGeom>
          <a:noFill/>
        </p:spPr>
        <p:txBody>
          <a:bodyPr wrap="square" rtlCol="0">
            <a:spAutoFit/>
          </a:bodyPr>
          <a:lstStyle/>
          <a:p>
            <a:pPr algn="ctr"/>
            <a:r>
              <a:rPr lang="es-MX" sz="3200" b="1" dirty="0" smtClean="0">
                <a:latin typeface="Bodoni MT Black" pitchFamily="18" charset="0"/>
                <a:cs typeface="Calibri" pitchFamily="34" charset="0"/>
              </a:rPr>
              <a:t>NECESIDADES FISIOLÓGICAS</a:t>
            </a:r>
          </a:p>
          <a:p>
            <a:pPr algn="ctr"/>
            <a:endParaRPr lang="es-MX" sz="3200" b="1" dirty="0">
              <a:latin typeface="Bodoni MT Black" pitchFamily="18" charset="0"/>
              <a:cs typeface="Calibri" pitchFamily="34" charset="0"/>
            </a:endParaRPr>
          </a:p>
          <a:p>
            <a:pPr algn="ctr"/>
            <a:endParaRPr lang="es-MX" sz="1600" b="1" dirty="0" smtClean="0">
              <a:latin typeface="Calibri" pitchFamily="34" charset="0"/>
              <a:cs typeface="Calibri" pitchFamily="34" charset="0"/>
            </a:endParaRPr>
          </a:p>
          <a:p>
            <a:pPr algn="just"/>
            <a:r>
              <a:rPr lang="es-MX" sz="2000" b="1" dirty="0" smtClean="0">
                <a:latin typeface="Calibri" pitchFamily="34" charset="0"/>
                <a:cs typeface="Calibri" pitchFamily="34" charset="0"/>
              </a:rPr>
              <a:t>Son las necesidades básicas para mantener la homeostasis, es decir, los esfuerzos automáticos del cuerpo por mantener un estado constante y normal del torrente sanguíneo.</a:t>
            </a:r>
          </a:p>
          <a:p>
            <a:pPr algn="just"/>
            <a:r>
              <a:rPr lang="es-MX" sz="2000" b="1" dirty="0" smtClean="0">
                <a:latin typeface="Calibri" pitchFamily="34" charset="0"/>
                <a:cs typeface="Calibri" pitchFamily="34" charset="0"/>
              </a:rPr>
              <a:t>Algunas de estas necesidades básicas son:</a:t>
            </a:r>
          </a:p>
          <a:p>
            <a:pPr algn="just"/>
            <a:r>
              <a:rPr lang="es-MX" sz="2000" b="1" dirty="0" smtClean="0">
                <a:latin typeface="Calibri" pitchFamily="34" charset="0"/>
                <a:cs typeface="Calibri" pitchFamily="34" charset="0"/>
              </a:rPr>
              <a:t>Respirar, alimentarse, reproducirse, beber agua, dormir, etc.</a:t>
            </a:r>
            <a:endParaRPr lang="es-MX" sz="2000" b="1" dirty="0">
              <a:latin typeface="Calibri" pitchFamily="34" charset="0"/>
              <a:cs typeface="Calibri" pitchFamily="34" charset="0"/>
            </a:endParaRPr>
          </a:p>
        </p:txBody>
      </p:sp>
      <p:sp>
        <p:nvSpPr>
          <p:cNvPr id="5" name="AutoShape 2" descr="data:image/jpg;base64,/9j/4AAQSkZJRgABAQAAAQABAAD/2wCEAAkGBhQSEBUUExQVFRQWFxgYGBcYGBQXFxgZFxcVFBcYGhgXHSYeFxwjHBcUHy8gJCcpLCwsFR4xNTAqNSYrLCkBCQoKDgwOGg8PGiwkHyQsKSwsKSwsLCwsKiwsLCwsLCwpKSwsLCksKSwsKSksKSksLCwsLCwsLCksLCwpLCksKf/AABEIAMQAxAMBIgACEQEDEQH/xAAcAAABBQEBAQAAAAAAAAAAAAAFAAMEBgcBAgj/xAA+EAABAwIDBQUGBgEDAwUAAAABAAIRAwQSITEFBkFRYSJxgZGhEzJCscHRBxQjUuHwchVigjOS0kNTc6Ky/8QAGQEAAwEBAQAAAAAAAAAAAAAAAQIDAAQF/8QAJBEAAgICAgMAAgMBAAAAAAAAAAECEQMhEjETQVEEMhQiYSP/2gAMAwEAAhEDEQA/ANfSXF1UMdSXF1YwkiV5Lk0+lOpPgYWMP40G3g3no2zJe8D1cTya3ifRC9/NvssbR1QYjUd2WDE4S48TnoNVhO0Ns1HuL6ji6o7IEmcI6clKc60hkiw74b1VLpxBJZSGjJnxceJ6aKqiiDmSAE06v2Rx4qNWqnifBR2wk727R7plTrSmXCSSBzOaDUKJ1w+aNUqbsMvLWt6ZfVYA3d7TazIZnmYQmtdl3EovUe0DssLusZIZc3EftHQH7LIxHa506ptx7WZXv8z1+a9/l8Yn+EwB61uBIh0d6sVhtN7NSRyIP1+ip9JhlH7Jji2MvAg+iWSGTNX3N31OIU6pEHR3InSei0uk+RkvmizqllQNJ1y8+/ULVvw53pJ/QqHQ4WzqOQHRPjnWmZr2aKkuBdVxDiS6uImEkkksEaXVxJYB1cSSKBhALy5dc6AhG8u1/wAvbvfyaY7+HrCz0Yyn8XtsCtcspMzbSJDs8sRj7LNbiSdUa3ke4VBjJLyMbjzLs/SfRCRTxNPRczduxxl9TkvVtRHvHM8AfmkyhiMefzUxtQM7RExkBzPD7rWarHatf2UF3aeRLW8hwJ+gXmi2pU7bg4jnAgd05eATVuyXYiQSTm53aM9ysFqwge8Z5nX/ALR/CRuhlFshjIZguPCQSh9xXp5gh0/4gj1Rqo15MNrOnlgITlHYVSoYdB/4x9EvkSKrDJlcp22PTT/GCitDZBwYmyekT/IVotN1MHd3Rn4ona7t4Z/drIPDlISeUr/HZlNzRLXmU/QpYYIJHcrlt7dyc4KrbNnupnKPE/dOsikRlicR91YOYMUnrlPgQpVveFrxUa7v4HvQR1vUacTcwdY7TT3wptjUxZZtJ1B4HmOYRYiPoPdPbv5ii2TLo8418VYAse/DDaxD/Zu/d5EZffyWwNK6oO0TaOpJJJxTi6kkiEZSXJSlAB1JcSlYx4q6Kj7/ANxiY2n7uN7QdDGYOX3V4qvAaSSAOZWN7z70CuAGx+nILpkudOZEcOR6qeSVIaKsp2+TmuvXuAimIY0T8LAG/Q5oLa14Lhwdp9PRStqVMRM6oXSOfgVFbC1RMFTCxzuJMD++SZeJIHLXvOZ+g8FJuKPYZ/czBT2y7YF0ni5K3Wx0rHbO0dMD3ufBvQdVZ9kbuYszJ68U5sTYWJ0nmr7svZ2EQuSU23SPQxwSVsHWG67QNPqi1vsBvEIzQpQFKYxFQKOVAkbNAyhKls1uZhGnMTLmJnGgKRXrzZwJ0VE3q2eGyRlC1C5p5FU7eywmk5x4D+FH9Waa5IzGmwh3ZJzOR5HkpIEwSIc3lx/uaj2Q0J0dke8GAfOFMw9sDnI+ZC67PPaLXuNTJvqZA94SSOJwnP1W2MCxfciuG3FF0wJDT49n0Mea2imV0YeiU+z0kkkrkxJJJLGI6UrzKUohPUrhK5KRKxij73bXfWr/AJSk1z2tAdXDeIPu0yeExJ4wso3pq/rEgBpAiGjCBGgj08Fq1xW/KXV2D/6v67CcpGHC9oPNpAy5OWO7Sq46pnUznynMei5sg0QLcVXOPVcLMLDOpUt4EkjU6KLWZ2J5N+ZhBGYTuag9kzjp/wDlv2Kesuy2f21PQwUMZVxUmxqDB8NPRENm9tjm8cvMZj0+SnJaKw7NC2RtNlNuZ4n5qw2W3GOykSqfu/s5lQDHJyzzI+SNf6dZA6NB5yR6yuT2elHot1DawRKndAgKmWmyaIzYTHOUds7cgZEwqRkzNIOOrADVQq20W8wo9emShd1suif+ppzJKZtgSSJ1fabRq4IFvHdNda1CDOR80/RsLI9loaT/AJEn5oLvjs5lKgSwkT1JB8CpML6KJaW/6APLF9D9QvVxUisDy/8AEn6KaaOGixvNpJ8YcfQBDLozVPPtfKPmVZHAw1u/edktmCCC3vEOW5bB2r7akHHJ2jh/uGv38Vgm79QCo4HiBHeDmVq+6VyWvM+7UAOvxaeqvieyU1ovK4vNJ2X90XtdRI4kkksAhylK4SuSiMesS45y8yo15cYWkxJ4DmTkB5wgYqP4m7RYLbAQ0uJGGdW/ucPDLxWL3D8WJ+ckrQPxCMPE5kNBceZfOXcA2PFZxfvggToM+85rmk7kOuiK+qRovZfNPwjyP2Kb9nMdU7btglrtD6FYVkO3qlsjn8xoiVhc4Hh3wnh8x4IdUt4ce9Stn1My06H0PNaQYd0XrYdy99QMpR2tMWg7wNe7qrfvVsara2lOp+bq4nVmscWtaGU2umSKbRnpkJzWXWNd1F4cJgEExy4xC3DZ9FtagA6alOo0GHGWkGCNVKDjG0dbhKaW+jNt2N4Kjrt1F3bDnODX4MGIAkNcWD3SQJWnbGBIgpUdi0KAJpUqbCdS0Z+ZzT1i/PJSlXI6YRfHY7e0zoE1s3YprEkmAMpABd3NxCB3wpwdJzXsgtnCYnWMlSNXbFmm40jDto7RujeinSr1XzEtqMa3A/PEwDOQ2B2spUzal7Xq02MqiDkCdQc1otfdimarq0dt04nAAE85MKq7z24D2x/eSTLLdgx43GO2Va/fJ6THg0gn5AeKhUbWS53Ekj1k+seSkPBlzhm5xDKY9C7zQ+tddshp7LJaOuHIunqZ81l0c0uyQKrWPhumffhAJ83H5K77k7axuLHcsu8a/IHwWcvqhrQ7MkkDwH8x5KwbuXUVA9pzEOy6ETl3Ki/q7J9m87Nu8bW9QR4tOanKu7uPl1SDIDvmxk/3qrECu1EGJJJJExASXmUpWMdJUC7dNRo4Q53iIA+ZUwlDtpZS6cwJ6cZlBhM4/FOnhLXfuGE8+yMj3QVll3Uz58VbN8NrPvK7nDKm04WjnwKqdS0PtSxwzbM+C5rTdj+h/Z9DHSdzbJT1WHta4ZHEAfKPoo5Y5jZggOBjw1TNKvzy4/3xWAPPdnB1BXq0sCcz4Ly94NQnp9AEZ2cYEnpkkm6RXFHkzmyx2g0gkSSe4Ayts3LoFts2mfgLmg/7ZJb6ELNd19lY6pcRpl55u8hAWubMIa319Vzxf9j0uNRFtRwYyf7KibIYTJdlmnNt27qmDB8LpI6RCFW1jeMqkmoK1I6DCGvZ0yycFpfsPH9eyxXIwwRmFJZmEDqWd17QEPa1g1phsud/k46DuRimYAB5JovZOS0tnm4piFnG+L/1SZgAED6/VaBtO+DGEnIAEk9FnG3qTnD2jxBcMmn4W8Af9x1PfHBJkGinxKdVuSHVXftGFkcJEDyE+JQhg94adn6owaWJ1SchDY8cx9EJZ2XwePZ88grQ6POn2P3VKWDpkAnN2rvBVaeRGmcgkZKNcVC2Q4GRqNO5TN2RirgNEZtI4knEAfmm9Cez6C3TtDTo9odtznPcORc7JvgAAjjNFC2W39MQZ1z58z5yprOK7V0RZ6SSlJMAGSuSvMry58ZnRAIqz4CqG/m2jTtnhshz+x3SCSQdDkj9xthgyEu+Xmq9tqgy5aGPbkHA5EzI0z8SoZMsUqTKxxSfozm6htGicJwB4JjXDlMdeMqPf7JFW4xW1Oo9rgM2gwOYl3HvWnWmxaYa1oYIaIAImB4ovb7O6Lk8nwusF9mP1Pw+vKmjGNGobj0nVBtqbo3NuMVWkcP7h2mjlJGnivouja4eCbu7MOByBBGYIkHoRxQ8kkP4IM+Z7WhLh5I7QMHmQtA3h/C9se2tBhJBml8M8cJ+E9NO5ZvVuPYVHYwQQ7DBGcjWR0yTt8xIrxvZfN0jDebiZPerc3aDqbgKgLQdDwVE3c2u3KOKvFO7a/C1/annmFzrR6N6JP8AqzS4AOE8hqidpdy0kfRV/au7lB4xNZgcPiZke4xqEFtdmupvIa4hjss5y7o+qdugwhGa2zQHXqj3V32ZGoUCw2UwDN73yOJyHdySdbNpZjER1JMItsnxV6Ga5NRzQ73R2yOeGMI7pM/8VUd9toNkMBzP0zRvbm3WUmF5OgP3WV7U20ajnVnTyaO/6pVGxcuTiifTbli5lp6dkoRtenDzy0+o9D6KfZXggZy06+sH5hLaVv7RpjMagjpwI881SLp0zhlvaB1xce0Y0nN4EHr1+vmiO57MNxTJ1k/ceqrbpDiCrFscYXNdBAj1OY/vVVlomj6H2aD7JpaRijPkTxn7ojb1g5sjjw4g6EHuVH3F3qFU+xcYdEiePBXKz1fyLj9j8l1wkmrRKSpkqUkl1OKVy/2m2kM8z+0a/wAIGbx9Z3a04NGg+6GYi4yUTssl5mTM569HoY8Sjs9OZrKiMdnkve1L3AATxkIZsy/ByOqhotRabBuSKUxAQKxvWj4h0Rezu2vGR6KkaCyY1wcEzRHag6HRIvDXjkcivV2YEjUJ69iiacDoPun0PNZJ+NW7jWOZcsyLjgeOeRLXd+RB8FqW0LxpYM8zELL/AMT7qo+qwPYfy8HC7gXHU9CBpKylT0LONxdmYWe0X0jLTly+yumwN8Je2T91Udp7LLDMS06Hh/BTDKRaAY7tdVWUIzVnNjyyg6PonZG02VBOR6ol7RuYy9FiOxr+swDC49xVps9qV3wCfmua60zvUkzQhcBUXe3fsUsTaYxuGvIeKmuo1XNjFlxjKfFU3ebZhYC6B48Vk+ToXJKlorFXa1Wq9zqrySZGH4QO7gm7uow0QO1jmRphiOWsr0y3g9SD8k5StA8YXHCeB4ePJdNpHBTkiBYXMQNc/HwRbFkSDplGQPHP0USrs11JwJEEZg6g9QRkU9b3mJ7g8N7RDtBwBynUA9NckWk9iptaItaoHcM9OverNbYcGB2gg656DTy9EPfsNrrUXDXjHMuZLdJIAA1kAT1zUiwDXYCDJwuL2u44dGjmCPEQlkgphPZ1/wCye17XS6m7EHaS2c8uf36Le9nkGk0jiAfMSsGuNlsxNbTJGN3ZgzHMEeOnRX/Y95f21BryRc0QJc2IqsaNSD8WQ0VMTpsE9o0MLqibL2iy4osq0zLHiR8iD1By8El1ETPWMUik+E2GrpK8RnsEPbPbplqp/wCf9ke0Y6q3X7wGnNZhtfaftar491pgdeZRxwcmLPJwRYKu8LXghryYPCRBRLdfex9Grge6WPnU5gqg2ZioeoB+iJOZK6fEl0c6zybtmv194Gls4h0zUa63rDjgDgBxM8OnVZA57hcU+0YII1Mc0SfaGZHf3HmkeOX0p/IT9GgbV2pga1xexheSKftDhkCMR+Q8VWt6d5adywW9Wq1pa8OxsaarZAORLSI14Sqxth1Wo4OqOLyBAngOQ5Ia+hknjBISeVy0g9YbEqODhRq0K7SPdxQ4j/46gBnuXKWzBTcCWQQYLXB2XWNUDoOhwIcGny9VoW79424aKVd2kYKmRLT0PEc2nI9CnaTIW1sY2c+iHNbDziJaHw0AkAuIDZxARME6wr3a7ADVS6v4bXjrn2jhjY33DRcMx1zBb3KwtO0KeU1cuDqYf6wleIvHN9LG3Z6zfeu6FW5LW5sp9kRxdx+yPXN3tAjtOqAc20w31hCKOz9SZJJ1MEkrKNGlPkV07uvcC49kqC6ycDnGXgrzUHZQS4tZTEqK+5r4IBy1jgotWwIMnkrA+w4heK9pkgZor7ar6YIaYByOmnITp4KRY0X4HPAlg97TLFlx59FIr2BjRHt1rGnRuab3N90gk5EieImRITdi0KwvmkUsbHNIAaXNDiXOhxa6eL5gdAStYo7Sc+m1tKlUaxoAgNPtHZRhaPdYObnHwRW22NSxCpBe4iWvdBgHOWgABs5ZjNEQF0whRJysG7ubJ/L2zaZAmXOcAcgXuLyB0Ex4JImkqIQziUzXrQF6/MBDto3gaCV4jPXAO8+0SGEA5nIKjijBd1MeQRu8uPbPxn3Rp3fzr5KA5mRPPPz/AKF1448UceSXJkG2/wCqO76qdVrHnACi7Opkve6J4BcursRAzPNVI2duLge0pEHR3zyVsotkKgU3HG0f7h81olsMgtJBi7Ga9niGiF/koMFWZjJCYvLMEdUhQqt1smdExbPfRdOYVipVADDl7Fr7Zwpsbic8gNA1JOgCIoQ2H+Ins/ebiPMOLfTNGx+KjnZMpgHm52I+QAVbufwrvhm2gT3PYfqoTt0L2me1bVx3Mc4f/WU9tCUi3v3hrVh26jiOQMDyCbwoFa061P36VUDqx4+YRqhWDgOHf3dUt2UQnNyUR7UQcMtVEqBAYapU5Kb2jQGFPMOa5f5sQMQbO2xAKcLWHkrzstuSnubmVjGhbmX/ALS3wnWnl/xOY+oR9Z3uttX2NYA+6/sn6HwK0RdeN2jnmqYklxdTiGI19ttaJJ81W7/aTrgwJFM+b/s3rxQ6nLiDm8ji6MI7m6fNSaLz7rQXPOXPwC86ONI7JZHLR6uSAMOv7vsoNfE7IceP0Cu+ydyARiuCZOjAYj/I8+gR+02LRpZsptB56nzKsosi2V/cndr2QFWoIPwA6idXEcOiz/b1Bvt6hZoXuI8SSFrm3rv2dvUcNYgd7svusip1g4vJ/dATdC9kDZ9EurMH+4HyzV7p3EKs29RoMiAiVK76hK3Y0VRZbepIUmJVapX0cURt9sN0JjqlHH73ZmIdVUry5qUHgtJBaQWkcCDIPmFdReiOare8DQ4EjVEDN43J3jF/Z064HaIw1B+2o3Jw+o6OCsTGrDvwG2u5levRJ/SeGkdKgJAjvbIPc1bi16snZBnuEzUtmHVrT3gFOhyTiEbsAMvNhUHgh1NnkAfNsFZ3vRu463dibnSdo7iD+13XkeK06s7kob7cPa5j2yxwggoNJ6HjJox5pMwu1rcgHkQiG/NodnDHDnU3uDWOAJic4dGhjzQa028yozNwGXHL5qLVdllJMf2Tk2SpjXIZbVsRGH3eHXqvd3ex2W5uKASTa1y+uANBqtnpnIcchnzyWMbJoimM8ydT1WqbtXoqWzM5LeyfDT0VsTJ5AqkkkrkT5+s9w7p8e0LKQ7y8+Qy9Vbdjbt0rYS0Yn8Xu18P2ou4rwSocUh7s4Sm3OXXFNuKzMVzfHaTQxtKe04hxHQGPn8lntW0dRqF2Eupu1jOOqM79Am7cZ0a1o8p+aF221nNyeJ6pAj1O0pVBLXBd/wBCb/7gCeZf0XatHkE/Ttrd/wAPqUBiMzd1x92sund+4Gj2lEaWzaY90kdxKkNtj8NR3jCFhoBOp3VP4Z7ioN1tCpHaY4K0v9sBzQrad08NOJnotYGixfh5sxzbM3Q+Ko4ZatiGgnxH9latab3SAHtE5SZjxghUTcOuaeyA7Dwqu8cTuGYIyGRCj7Ma+6Y+H4ATAy1PHLgOgRyf86kvYuGDytr4aXb7zNfUwS2OYJMeOiN0iHDJwPdCx/Y94bap7OuMLicnH3XcoKulC4mMLo7kkM7fZ3T/ABF6Zbn0epWe/iPtO7oPpG2qODQ1xqRhOpAaYI0EHzVjt9rub73aHXXzQd1Z1V7vawSR/wAe4TrEqzncLi9/DmWFqfGS19KTS3srXLTTr1S4ZHCQ0AkdwzhQL64ZMCD4ApzeDc91K5BYYouznOWni3u5FM1NnhtJ4HKQeozCldhceOhUqsaeCVs0ySOOrvoOnVQrV4Iz04nmeXcpgvOUf9rj/CwAnScOaLbH2+bd8gzOreBVTN+Z0cBzAa3ykyV7t7ok/psP+TtfAIrRns2mw3go1WB2IN5hxzB+qSoOw9kVKlMuNQe8dSBwadElbyP4T4IJFeCkksxBtxTbikklGKLvdQH5nvA+SBmgCUklMJ0WLDwXmnRDTlK6ksEK2bkToMBzSSWCjjrkzwUPa7v0z3JJImLFuRcu/wBOa3gGk6cyZzUHdq4LLl7B7oMgcl1JSzSbdHZ+NCKx8ktsuFS3bW7NRoc2NChFuTb3XsmOJYRIDjMdAdY70klzS+ndH5/haS+WqPWyK4kqMkNXzcdJ4d+0+gkLKbjbVR2JpiMJ58u9JJWxHD+R6PNF2EDj3p510TqAe+T9VxJOQJ9gA74QO5EQwDRJJYZdE23uSBGXqkkknQp//9k="/>
          <p:cNvSpPr>
            <a:spLocks noChangeAspect="1" noChangeArrowheads="1"/>
          </p:cNvSpPr>
          <p:nvPr/>
        </p:nvSpPr>
        <p:spPr bwMode="auto">
          <a:xfrm>
            <a:off x="63500" y="-706438"/>
            <a:ext cx="1457325" cy="1457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162" y="4221088"/>
            <a:ext cx="1900727" cy="19007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717032"/>
            <a:ext cx="2276095" cy="15226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5644" y="4653136"/>
            <a:ext cx="2243400" cy="17419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4970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836712"/>
            <a:ext cx="6768752" cy="830997"/>
          </a:xfrm>
          <a:prstGeom prst="rect">
            <a:avLst/>
          </a:prstGeom>
          <a:noFill/>
        </p:spPr>
        <p:txBody>
          <a:bodyPr wrap="square" rtlCol="0">
            <a:spAutoFit/>
          </a:bodyPr>
          <a:lstStyle/>
          <a:p>
            <a:r>
              <a:rPr lang="es-MX" sz="2400" dirty="0" smtClean="0"/>
              <a:t> *</a:t>
            </a:r>
            <a:r>
              <a:rPr lang="es-MX" sz="2400" b="1" dirty="0" smtClean="0">
                <a:latin typeface="Calibri" pitchFamily="34" charset="0"/>
                <a:cs typeface="Calibri" pitchFamily="34" charset="0"/>
              </a:rPr>
              <a:t>Sin embargo no podemos declarar homeostáticas todas las necesidades fisiológicas…</a:t>
            </a:r>
            <a:endParaRPr lang="es-MX" sz="2400" b="1" dirty="0">
              <a:latin typeface="Calibri" pitchFamily="34" charset="0"/>
              <a:cs typeface="Calibri"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340768"/>
            <a:ext cx="3116801" cy="21307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492896"/>
            <a:ext cx="2597416" cy="23672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3610120" y="3429000"/>
            <a:ext cx="4608512" cy="3170099"/>
          </a:xfrm>
          <a:prstGeom prst="rect">
            <a:avLst/>
          </a:prstGeom>
          <a:noFill/>
        </p:spPr>
        <p:txBody>
          <a:bodyPr wrap="square" rtlCol="0">
            <a:spAutoFit/>
          </a:bodyPr>
          <a:lstStyle/>
          <a:p>
            <a:pPr algn="just"/>
            <a:r>
              <a:rPr lang="es-MX" sz="2000" b="1" dirty="0" smtClean="0">
                <a:latin typeface="Calibri" pitchFamily="34" charset="0"/>
                <a:cs typeface="Calibri" pitchFamily="34" charset="0"/>
              </a:rPr>
              <a:t>…el deseo sexual, el sueño, así como diversos placeres sensorios(golpes, cosquillas, gustos) pueden ser metas de una conducta motivada, sin embargo estos impulsos se deben considerar insólitos y no típicos, puesto que son aislables y localizables en el cuerpo… es decir, son relativamente independientes entre sí de otras motivaciones y del organismo en total. </a:t>
            </a:r>
            <a:endParaRPr lang="es-MX" sz="2000" b="1" dirty="0">
              <a:latin typeface="Calibri" pitchFamily="34" charset="0"/>
              <a:cs typeface="Calibri" pitchFamily="34" charset="0"/>
            </a:endParaRPr>
          </a:p>
        </p:txBody>
      </p:sp>
    </p:spTree>
    <p:extLst>
      <p:ext uri="{BB962C8B-B14F-4D97-AF65-F5344CB8AC3E}">
        <p14:creationId xmlns:p14="http://schemas.microsoft.com/office/powerpoint/2010/main" val="4806698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980728"/>
            <a:ext cx="3384376" cy="1938992"/>
          </a:xfrm>
          <a:prstGeom prst="rect">
            <a:avLst/>
          </a:prstGeom>
          <a:noFill/>
        </p:spPr>
        <p:txBody>
          <a:bodyPr wrap="square" rtlCol="0">
            <a:spAutoFit/>
          </a:bodyPr>
          <a:lstStyle/>
          <a:p>
            <a:pPr algn="just"/>
            <a:r>
              <a:rPr lang="es-MX" sz="2000" b="1" dirty="0" smtClean="0">
                <a:latin typeface="Calibri" pitchFamily="34" charset="0"/>
                <a:cs typeface="Calibri" pitchFamily="34" charset="0"/>
              </a:rPr>
              <a:t>*En el ser humano, al que algo le falta en la vida de manera extrema, lo más probable es que su principal motivación sean las necesidades fisiológicas…</a:t>
            </a:r>
            <a:endParaRPr lang="es-MX" sz="2000" b="1" dirty="0">
              <a:latin typeface="Calibri" pitchFamily="34" charset="0"/>
              <a:cs typeface="Calibri" pitchFamily="34" charset="0"/>
            </a:endParaRPr>
          </a:p>
        </p:txBody>
      </p:sp>
      <p:sp>
        <p:nvSpPr>
          <p:cNvPr id="5" name="4 CuadroTexto"/>
          <p:cNvSpPr txBox="1"/>
          <p:nvPr/>
        </p:nvSpPr>
        <p:spPr>
          <a:xfrm>
            <a:off x="5076056" y="2780928"/>
            <a:ext cx="3672408" cy="2246769"/>
          </a:xfrm>
          <a:prstGeom prst="rect">
            <a:avLst/>
          </a:prstGeom>
          <a:noFill/>
        </p:spPr>
        <p:txBody>
          <a:bodyPr wrap="square" rtlCol="0">
            <a:spAutoFit/>
          </a:bodyPr>
          <a:lstStyle/>
          <a:p>
            <a:pPr algn="just"/>
            <a:r>
              <a:rPr lang="es-MX" sz="2000" b="1" dirty="0" smtClean="0">
                <a:latin typeface="Calibri" pitchFamily="34" charset="0"/>
                <a:cs typeface="Calibri" pitchFamily="34" charset="0"/>
              </a:rPr>
              <a:t>…si todas las necesidades están insatisfechas y el organismo está determinado por las necesidades fisiológicas, todas las otras necesidades pueden tornarse inexistentes o quedar en el trasfondo</a:t>
            </a:r>
            <a:endParaRPr lang="es-MX" sz="2000" b="1" dirty="0">
              <a:latin typeface="Calibri" pitchFamily="34" charset="0"/>
              <a:cs typeface="Calibri" pitchFamily="34"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908720"/>
            <a:ext cx="2628900" cy="1743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140968"/>
            <a:ext cx="2664296" cy="187333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971600" y="5157191"/>
            <a:ext cx="7200800" cy="1200329"/>
          </a:xfrm>
          <a:prstGeom prst="rect">
            <a:avLst/>
          </a:prstGeom>
          <a:noFill/>
        </p:spPr>
        <p:txBody>
          <a:bodyPr wrap="square" rtlCol="0">
            <a:spAutoFit/>
          </a:bodyPr>
          <a:lstStyle/>
          <a:p>
            <a:pPr algn="just"/>
            <a:r>
              <a:rPr lang="es-MX" sz="2400" b="1" dirty="0" smtClean="0">
                <a:latin typeface="Calibri" pitchFamily="34" charset="0"/>
                <a:cs typeface="Calibri" pitchFamily="34" charset="0"/>
              </a:rPr>
              <a:t>Cuando un organismo humano queda dominado por una cierta necesidad, tiende a cambiar toda su filosofía del futuro…</a:t>
            </a:r>
            <a:endParaRPr lang="es-MX" sz="2400" b="1" dirty="0">
              <a:latin typeface="Calibri" pitchFamily="34" charset="0"/>
              <a:cs typeface="Calibri" pitchFamily="34" charset="0"/>
            </a:endParaRPr>
          </a:p>
        </p:txBody>
      </p:sp>
    </p:spTree>
    <p:extLst>
      <p:ext uri="{BB962C8B-B14F-4D97-AF65-F5344CB8AC3E}">
        <p14:creationId xmlns:p14="http://schemas.microsoft.com/office/powerpoint/2010/main" val="28936578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99592" y="620688"/>
            <a:ext cx="7488832" cy="707886"/>
          </a:xfrm>
          <a:prstGeom prst="rect">
            <a:avLst/>
          </a:prstGeom>
          <a:noFill/>
        </p:spPr>
        <p:txBody>
          <a:bodyPr wrap="square" rtlCol="0">
            <a:spAutoFit/>
          </a:bodyPr>
          <a:lstStyle/>
          <a:p>
            <a:pPr algn="just"/>
            <a:r>
              <a:rPr lang="es-MX" sz="2000" b="1" dirty="0" smtClean="0">
                <a:latin typeface="Calibri" pitchFamily="34" charset="0"/>
                <a:cs typeface="Calibri" pitchFamily="34" charset="0"/>
              </a:rPr>
              <a:t>…sin embargo, las condiciones de urgencia son raras en una sociedad pacífica que funcione con normalidad…</a:t>
            </a:r>
            <a:endParaRPr lang="es-MX" sz="2000" b="1" dirty="0">
              <a:latin typeface="Calibri" pitchFamily="34" charset="0"/>
              <a:cs typeface="Calibri" pitchFamily="34"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212976"/>
            <a:ext cx="1981200" cy="23145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340768"/>
            <a:ext cx="2726432" cy="1752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05167" y="1347346"/>
            <a:ext cx="3528392" cy="4216539"/>
          </a:xfrm>
          <a:prstGeom prst="rect">
            <a:avLst/>
          </a:prstGeom>
          <a:noFill/>
        </p:spPr>
        <p:txBody>
          <a:bodyPr wrap="square" rtlCol="0">
            <a:spAutoFit/>
          </a:bodyPr>
          <a:lstStyle/>
          <a:p>
            <a:pPr algn="just"/>
            <a:r>
              <a:rPr lang="es-MX" sz="2000" b="1" dirty="0" smtClean="0">
                <a:latin typeface="Calibri" pitchFamily="34" charset="0"/>
                <a:cs typeface="Calibri" pitchFamily="34" charset="0"/>
              </a:rPr>
              <a:t>La mayoría de ciudadanos estadounidenses experimentan apetito y no hambre cuando dice: “tengo hambre”…</a:t>
            </a:r>
          </a:p>
          <a:p>
            <a:pPr algn="just"/>
            <a:r>
              <a:rPr lang="es-MX" sz="2000" b="1" dirty="0" smtClean="0">
                <a:latin typeface="Calibri" pitchFamily="34" charset="0"/>
                <a:cs typeface="Calibri" pitchFamily="34" charset="0"/>
              </a:rPr>
              <a:t>…una buena manera de oscurecer las motivaciones “superiores” y obtener una visión tendenciosa de las capacidades y de la naturaleza humana, es mantener al organismo extrema y crónicamente hambriento y sediento… </a:t>
            </a:r>
            <a:r>
              <a:rPr lang="es-MX" sz="2800" b="1" dirty="0" smtClean="0">
                <a:latin typeface="Calibri" pitchFamily="34" charset="0"/>
                <a:cs typeface="Calibri" pitchFamily="34" charset="0"/>
              </a:rPr>
              <a:t>PERO…</a:t>
            </a:r>
            <a:endParaRPr lang="es-MX" sz="2800" b="1" dirty="0">
              <a:latin typeface="Calibri" pitchFamily="34" charset="0"/>
              <a:cs typeface="Calibri" pitchFamily="34" charset="0"/>
            </a:endParaRPr>
          </a:p>
        </p:txBody>
      </p:sp>
      <p:sp>
        <p:nvSpPr>
          <p:cNvPr id="6" name="5 CuadroTexto"/>
          <p:cNvSpPr txBox="1"/>
          <p:nvPr/>
        </p:nvSpPr>
        <p:spPr>
          <a:xfrm>
            <a:off x="1070039" y="5563885"/>
            <a:ext cx="7056784" cy="1200329"/>
          </a:xfrm>
          <a:prstGeom prst="rect">
            <a:avLst/>
          </a:prstGeom>
          <a:noFill/>
        </p:spPr>
        <p:txBody>
          <a:bodyPr wrap="square" rtlCol="0">
            <a:spAutoFit/>
          </a:bodyPr>
          <a:lstStyle/>
          <a:p>
            <a:r>
              <a:rPr lang="es-MX" sz="2400" b="1" dirty="0" smtClean="0">
                <a:latin typeface="Calibri" pitchFamily="34" charset="0"/>
                <a:cs typeface="Calibri" pitchFamily="34" charset="0"/>
              </a:rPr>
              <a:t>…¿QUÉ OCURRE CON LOS DESEOS DEL HOMBRE CUANDO HAY PAN ABUNDANTE Y CUANDO TIENE LA BARRIGA CRÓNICAMENTE LLENA?</a:t>
            </a:r>
            <a:endParaRPr lang="es-MX" sz="2400" b="1" dirty="0">
              <a:latin typeface="Calibri" pitchFamily="34" charset="0"/>
              <a:cs typeface="Calibri" pitchFamily="34" charset="0"/>
            </a:endParaRPr>
          </a:p>
        </p:txBody>
      </p:sp>
    </p:spTree>
    <p:extLst>
      <p:ext uri="{BB962C8B-B14F-4D97-AF65-F5344CB8AC3E}">
        <p14:creationId xmlns:p14="http://schemas.microsoft.com/office/powerpoint/2010/main" val="15274858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1124744"/>
            <a:ext cx="7776864" cy="2246769"/>
          </a:xfrm>
          <a:prstGeom prst="rect">
            <a:avLst/>
          </a:prstGeom>
          <a:noFill/>
        </p:spPr>
        <p:txBody>
          <a:bodyPr wrap="square" rtlCol="0">
            <a:spAutoFit/>
          </a:bodyPr>
          <a:lstStyle/>
          <a:p>
            <a:pPr algn="just"/>
            <a:r>
              <a:rPr lang="es-MX" sz="2000" b="1" dirty="0" smtClean="0">
                <a:latin typeface="Calibri" pitchFamily="34" charset="0"/>
                <a:cs typeface="Calibri" pitchFamily="34" charset="0"/>
              </a:rPr>
              <a:t>Lo que sucede es que las necesidades fisiológicas junto con sus objetivos parciales, al estar satisfechas, dejan de existir como determinantes activos u organizadoras de la conducta, es decir, estas necesidades al ser satisfechas, dejan de existir, dando paso al surgimiento de nuevas necesidades (aún más superiores) debido a que las necesidades humanas básicas están organizadas en una jerarquía de prepotencia relativa.</a:t>
            </a:r>
            <a:endParaRPr lang="es-MX" sz="2000" b="1" dirty="0">
              <a:latin typeface="Calibri" pitchFamily="34" charset="0"/>
              <a:cs typeface="Calibri" pitchFamily="34" charset="0"/>
            </a:endParaRP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501008"/>
            <a:ext cx="3360960" cy="30206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4675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Personalizado 5">
      <a:dk1>
        <a:sysClr val="windowText" lastClr="000000"/>
      </a:dk1>
      <a:lt1>
        <a:sysClr val="window" lastClr="FFFFFF"/>
      </a:lt1>
      <a:dk2>
        <a:srgbClr val="000000"/>
      </a:dk2>
      <a:lt2>
        <a:srgbClr val="F8F8F8"/>
      </a:lt2>
      <a:accent1>
        <a:srgbClr val="DDDDDD"/>
      </a:accent1>
      <a:accent2>
        <a:srgbClr val="B2B2B2"/>
      </a:accent2>
      <a:accent3>
        <a:srgbClr val="00B0F0"/>
      </a:accent3>
      <a:accent4>
        <a:srgbClr val="0070C0"/>
      </a:accent4>
      <a:accent5>
        <a:srgbClr val="5F5F5F"/>
      </a:accent5>
      <a:accent6>
        <a:srgbClr val="4D4D4D"/>
      </a:accent6>
      <a:hlink>
        <a:srgbClr val="5F5F5F"/>
      </a:hlink>
      <a:folHlink>
        <a:srgbClr val="919191"/>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TotalTime>
  <Words>1470</Words>
  <Application>Microsoft Office PowerPoint</Application>
  <PresentationFormat>Presentación en pantalla (4:3)</PresentationFormat>
  <Paragraphs>100</Paragraphs>
  <Slides>21</Slides>
  <Notes>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Flujo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NECESIDAD DE AMOR</vt:lpstr>
      <vt:lpstr>Presentación de PowerPoint</vt:lpstr>
      <vt:lpstr>Amor y sexo</vt:lpstr>
      <vt:lpstr>AMOR Y AFECTO</vt:lpstr>
      <vt:lpstr>Presentación de PowerPoint</vt:lpstr>
      <vt:lpstr>Presentación de PowerPoint</vt:lpstr>
      <vt:lpstr>Conclusiones</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USUARIO</cp:lastModifiedBy>
  <cp:revision>26</cp:revision>
  <dcterms:created xsi:type="dcterms:W3CDTF">2011-10-04T23:18:35Z</dcterms:created>
  <dcterms:modified xsi:type="dcterms:W3CDTF">2014-02-17T03:50:32Z</dcterms:modified>
</cp:coreProperties>
</file>